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57" r:id="rId3"/>
    <p:sldId id="258" r:id="rId4"/>
    <p:sldId id="299" r:id="rId5"/>
    <p:sldId id="292" r:id="rId6"/>
    <p:sldId id="295" r:id="rId7"/>
    <p:sldId id="297" r:id="rId8"/>
    <p:sldId id="261" r:id="rId9"/>
    <p:sldId id="262" r:id="rId10"/>
    <p:sldId id="264" r:id="rId11"/>
    <p:sldId id="267" r:id="rId12"/>
    <p:sldId id="291" r:id="rId13"/>
    <p:sldId id="268" r:id="rId14"/>
    <p:sldId id="269" r:id="rId15"/>
    <p:sldId id="298" r:id="rId16"/>
    <p:sldId id="289" r:id="rId17"/>
    <p:sldId id="288" r:id="rId18"/>
    <p:sldId id="273" r:id="rId19"/>
    <p:sldId id="274" r:id="rId20"/>
    <p:sldId id="294" r:id="rId21"/>
    <p:sldId id="275" r:id="rId22"/>
    <p:sldId id="276" r:id="rId23"/>
    <p:sldId id="277" r:id="rId24"/>
    <p:sldId id="290" r:id="rId25"/>
    <p:sldId id="278" r:id="rId26"/>
    <p:sldId id="279" r:id="rId27"/>
    <p:sldId id="280" r:id="rId28"/>
    <p:sldId id="281" r:id="rId29"/>
    <p:sldId id="287" r:id="rId30"/>
    <p:sldId id="282" r:id="rId31"/>
    <p:sldId id="283" r:id="rId32"/>
    <p:sldId id="284" r:id="rId33"/>
    <p:sldId id="285" r:id="rId34"/>
    <p:sldId id="286"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9"/>
    <p:restoredTop sz="91837"/>
  </p:normalViewPr>
  <p:slideViewPr>
    <p:cSldViewPr snapToGrid="0">
      <p:cViewPr varScale="1">
        <p:scale>
          <a:sx n="150" d="100"/>
          <a:sy n="150" d="100"/>
        </p:scale>
        <p:origin x="168" y="2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40:34.641"/>
    </inkml:context>
    <inkml:brush xml:id="br0">
      <inkml:brushProperty name="width" value="0.05" units="cm"/>
      <inkml:brushProperty name="height" value="0.05" units="cm"/>
      <inkml:brushProperty name="color" value="#E71224"/>
    </inkml:brush>
  </inkml:definitions>
  <inkml:trace contextRef="#ctx0" brushRef="#br0">1111 402 24575,'-39'0'0,"-10"0"0,-39 0 0,-8 0 0,45 0 0,0 0 0,-48 0 0,11 6 0,13 7 0,13 8 0,11 4 0,11-3 0,15-5 0,6-3 0,-1 1 0,-3 1 0,-4 2 0,2 1 0,6-4 0,8-3 0,1 0 0,-4 8 0,-5 12 0,-6 17 0,-1 15 0,3 8 0,5 2 0,7-5 0,6-6 0,3-4 0,4-4 0,3 0 0,5-1 0,8-5 0,4 0 0,4-3 0,5-2 0,2 2 0,3-1 0,0-7 0,-3-5 0,6-8 0,7-6 0,16 0 0,19-2 0,-30-9 0,2-1 0,10-1 0,2-1 0,8-1 0,1-1 0,6-1 0,-1-1 0,-2 0 0,0-1 0,-1 1 0,0-2 0,-2 1 0,1-1 0,2-1 0,-1-1 0,0-1 0,-1-1 0,-2-2 0,0 0 0,-5-2 0,-2 0 0,-7 0 0,0-1 0,-4-1 0,-1-2 0,38-12 0,-12-4 0,-11-3 0,-9-2 0,-5-8 0,-4-5 0,0-8 0,-6-1 0,-7 5 0,-9 7 0,-8 12 0,-5 2 0,1-5 0,3-13 0,3-10 0,1-4 0,-3 4 0,-3 7 0,-6 0 0,-5 1 0,-4-3 0,-3-4 0,-3-1 0,-12-5 0,-17-2 0,-15 0 0,-15 3 0,-7 5 0,-6 5 0,-7 3 0,-3 5 0,0 3 0,2 7 0,2 6 0,7 5 0,4 9 0,2 5 0,-3 4 0,-4 5 0,-5 0 0,-6 4 0,3 3 0,6 4 0,4 4 0,9 1 0,2 1 0,7-1 0,13-2 0,14-2 0,12-4 0,3 0 0,-1 4 0,-3 4 0,-2 2 0,4-1 0,5-4 0,5-6 0,-3 1 0,-7 2 0,-5 6 0,-3 4 0,3-2 0,8-5 0,6-6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75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44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“trade and economic endeavour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a:br>
            <a:br>
              <a:rPr lang="en-US"/>
            </a:br>
            <a:r>
              <a:rPr lang="en-US"/>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nearly end of 1980, autocracies lost out in computerization. </a:t>
            </a:r>
            <a:endParaRPr dirty="0"/>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8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Fundamental problems for </a:t>
            </a:r>
            <a:r>
              <a:rPr lang="en-US" dirty="0" err="1"/>
              <a:t>aut</a:t>
            </a:r>
            <a:r>
              <a:rPr lang="en-US" dirty="0"/>
              <a:t> even with smart leaders: weak demand, low credibility if no trade and </a:t>
            </a:r>
            <a:r>
              <a:rPr lang="en-US" dirty="0" err="1"/>
              <a:t>inst</a:t>
            </a:r>
            <a:r>
              <a:rPr lang="en-US" dirty="0"/>
              <a:t> reform.</a:t>
            </a:r>
          </a:p>
        </p:txBody>
      </p:sp>
    </p:spTree>
    <p:extLst>
      <p:ext uri="{BB962C8B-B14F-4D97-AF65-F5344CB8AC3E}">
        <p14:creationId xmlns:p14="http://schemas.microsoft.com/office/powerpoint/2010/main" val="55999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customXml" Target="../ink/ink1.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19815" y="8456"/>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912473"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075648" y="3376967"/>
            <a:ext cx="2216019" cy="11354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ctr" rtl="0">
              <a:lnSpc>
                <a:spcPct val="100000"/>
              </a:lnSpc>
              <a:spcBef>
                <a:spcPts val="504"/>
              </a:spcBef>
              <a:spcAft>
                <a:spcPts val="0"/>
              </a:spcAft>
              <a:buNone/>
            </a:pPr>
            <a:r>
              <a:rPr lang="en-US" sz="1200" b="1" dirty="0">
                <a:solidFill>
                  <a:schemeClr val="dk1"/>
                </a:solidFill>
              </a:rPr>
              <a:t>PhD Candidate</a:t>
            </a:r>
          </a:p>
          <a:p>
            <a:pPr marL="0" marR="0" lvl="0" indent="0" algn="ctr" rtl="0">
              <a:lnSpc>
                <a:spcPct val="100000"/>
              </a:lnSpc>
              <a:spcBef>
                <a:spcPts val="504"/>
              </a:spcBef>
              <a:spcAft>
                <a:spcPts val="0"/>
              </a:spcAft>
              <a:buNone/>
            </a:pPr>
            <a:r>
              <a:rPr lang="en-US" sz="1200" b="1" dirty="0">
                <a:solidFill>
                  <a:schemeClr val="dk1"/>
                </a:solidFill>
              </a:rPr>
              <a:t>Harvard University</a:t>
            </a:r>
          </a:p>
          <a:p>
            <a:pPr marL="0" marR="0" lvl="0" indent="0" algn="ctr" rtl="0">
              <a:lnSpc>
                <a:spcPct val="100000"/>
              </a:lnSpc>
              <a:spcBef>
                <a:spcPts val="504"/>
              </a:spcBef>
              <a:spcAft>
                <a:spcPts val="0"/>
              </a:spcAft>
              <a:buNone/>
            </a:pPr>
            <a:r>
              <a:rPr lang="en-US" sz="1200" b="1" dirty="0">
                <a:solidFill>
                  <a:schemeClr val="dk1"/>
                </a:solidFill>
              </a:rPr>
              <a:t>APSA, 2025</a:t>
            </a:r>
            <a:endParaRPr sz="1200" b="1" dirty="0">
              <a:solidFill>
                <a:schemeClr val="dk1"/>
              </a:solidFill>
            </a:endParaRPr>
          </a:p>
        </p:txBody>
      </p:sp>
      <p:sp>
        <p:nvSpPr>
          <p:cNvPr id="57" name="Google Shape;57;p13"/>
          <p:cNvSpPr txBox="1"/>
          <p:nvPr/>
        </p:nvSpPr>
        <p:spPr>
          <a:xfrm>
            <a:off x="936149"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dirty="0">
                <a:solidFill>
                  <a:schemeClr val="dk1"/>
                </a:solidFill>
              </a:rPr>
              <a:t>Engaged Reformers, Autocratic Advantages, and the Post-Cold War Reversal</a:t>
            </a:r>
            <a:endParaRPr sz="18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New Context: Globalized Economy (vs. semi/</a:t>
            </a:r>
            <a:r>
              <a:rPr lang="en-US" sz="2400" b="1" dirty="0">
                <a:solidFill>
                  <a:schemeClr val="bg1"/>
                </a:solidFill>
                <a:latin typeface="Arial" panose="020B0604020202020204" pitchFamily="34" charset="0"/>
                <a:cs typeface="Arial" panose="020B0604020202020204" pitchFamily="34" charset="0"/>
              </a:rPr>
              <a:t>closed)</a:t>
            </a:r>
            <a:endParaRPr sz="2400" b="1" i="0" u="none" strike="noStrike" cap="none" dirty="0">
              <a:solidFill>
                <a:schemeClr val="lt1"/>
              </a:solidFill>
              <a:latin typeface="Arial" panose="020B0604020202020204" pitchFamily="34" charset="0"/>
              <a:cs typeface="Arial" panose="020B0604020202020204" pitchFamily="34" charset="0"/>
            </a:endParaRPr>
          </a:p>
        </p:txBody>
      </p:sp>
      <p:sp>
        <p:nvSpPr>
          <p:cNvPr id="137" name="Google Shape;137;p21"/>
          <p:cNvSpPr txBox="1"/>
          <p:nvPr/>
        </p:nvSpPr>
        <p:spPr>
          <a:xfrm>
            <a:off x="447625" y="1350975"/>
            <a:ext cx="8626800" cy="3418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Shifts development focus outward: market/tech/capital</a:t>
            </a:r>
            <a:endParaRPr sz="1600" dirty="0">
              <a:solidFill>
                <a:schemeClr val="tx1">
                  <a:lumMod val="50000"/>
                  <a:lumOff val="50000"/>
                </a:schemeClr>
              </a:solidFill>
              <a:latin typeface="Calibri" panose="020F0502020204030204" pitchFamily="34" charset="0"/>
              <a:cs typeface="Calibri" panose="020F0502020204030204" pitchFamily="34" charset="0"/>
            </a:endParaRPr>
          </a:p>
          <a:p>
            <a:pPr marL="914400" lvl="1" indent="-336550" algn="l" rtl="0">
              <a:lnSpc>
                <a:spcPct val="115000"/>
              </a:lnSpc>
              <a:spcBef>
                <a:spcPts val="60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Local factors globally comparable and </a:t>
            </a:r>
            <a:r>
              <a:rPr lang="en-US" sz="1200" dirty="0" err="1">
                <a:solidFill>
                  <a:schemeClr val="dk1"/>
                </a:solidFill>
                <a:latin typeface="Calibri" panose="020F0502020204030204" pitchFamily="34" charset="0"/>
                <a:cs typeface="Calibri" panose="020F0502020204030204" pitchFamily="34" charset="0"/>
              </a:rPr>
              <a:t>liquidatable</a:t>
            </a:r>
            <a:r>
              <a:rPr lang="en-US" sz="1200" dirty="0">
                <a:solidFill>
                  <a:schemeClr val="dk1"/>
                </a:solidFill>
                <a:latin typeface="Calibri" panose="020F0502020204030204" pitchFamily="34" charset="0"/>
                <a:cs typeface="Calibri" panose="020F0502020204030204" pitchFamily="34" charset="0"/>
              </a:rPr>
              <a:t> </a:t>
            </a: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Earlier trade theory: comparative advantage, specialization </a:t>
            </a:r>
            <a:r>
              <a:rPr lang="en-US" sz="700" dirty="0">
                <a:solidFill>
                  <a:srgbClr val="B7B7B7"/>
                </a:solidFill>
                <a:latin typeface="Calibri" panose="020F0502020204030204" pitchFamily="34" charset="0"/>
                <a:cs typeface="Calibri" panose="020F0502020204030204" pitchFamily="34" charset="0"/>
              </a:rPr>
              <a:t>(H-O/R-V model)</a:t>
            </a:r>
            <a:endParaRPr sz="700" dirty="0">
              <a:solidFill>
                <a:srgbClr val="B7B7B7"/>
              </a:solidFill>
              <a:latin typeface="Calibri" panose="020F0502020204030204" pitchFamily="34" charset="0"/>
              <a:cs typeface="Calibri" panose="020F0502020204030204" pitchFamily="34" charset="0"/>
            </a:endParaRP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Newer trade theory: scale, firm selection, GVC/FDI </a:t>
            </a:r>
            <a:r>
              <a:rPr lang="en-US" sz="700" dirty="0">
                <a:solidFill>
                  <a:srgbClr val="B7B7B7"/>
                </a:solidFill>
                <a:latin typeface="Calibri" panose="020F0502020204030204" pitchFamily="34" charset="0"/>
                <a:cs typeface="Calibri" panose="020F0502020204030204" pitchFamily="34" charset="0"/>
              </a:rPr>
              <a:t>(Krugman 1979; Grossman and </a:t>
            </a:r>
            <a:r>
              <a:rPr lang="en-US" sz="700" dirty="0" err="1">
                <a:solidFill>
                  <a:srgbClr val="B7B7B7"/>
                </a:solidFill>
                <a:latin typeface="Calibri" panose="020F0502020204030204" pitchFamily="34" charset="0"/>
                <a:cs typeface="Calibri" panose="020F0502020204030204" pitchFamily="34" charset="0"/>
              </a:rPr>
              <a:t>Helpman</a:t>
            </a:r>
            <a:r>
              <a:rPr lang="en-US" sz="700" dirty="0">
                <a:solidFill>
                  <a:srgbClr val="B7B7B7"/>
                </a:solidFill>
                <a:latin typeface="Calibri" panose="020F0502020204030204" pitchFamily="34" charset="0"/>
                <a:cs typeface="Calibri" panose="020F0502020204030204" pitchFamily="34" charset="0"/>
              </a:rPr>
              <a:t> 1991; Melitz 2003; </a:t>
            </a:r>
            <a:r>
              <a:rPr lang="en-US" sz="700" dirty="0" err="1">
                <a:solidFill>
                  <a:srgbClr val="B7B7B7"/>
                </a:solidFill>
                <a:latin typeface="Calibri" panose="020F0502020204030204" pitchFamily="34" charset="0"/>
                <a:cs typeface="Calibri" panose="020F0502020204030204" pitchFamily="34" charset="0"/>
              </a:rPr>
              <a:t>Antras</a:t>
            </a:r>
            <a:r>
              <a:rPr lang="en-US" sz="700" dirty="0">
                <a:solidFill>
                  <a:srgbClr val="B7B7B7"/>
                </a:solidFill>
                <a:latin typeface="Calibri" panose="020F0502020204030204" pitchFamily="34" charset="0"/>
                <a:cs typeface="Calibri" panose="020F0502020204030204" pitchFamily="34" charset="0"/>
              </a:rPr>
              <a:t> 2015) </a:t>
            </a:r>
            <a:r>
              <a:rPr lang="en-US" sz="1200" dirty="0">
                <a:solidFill>
                  <a:schemeClr val="dk1"/>
                </a:solidFill>
                <a:latin typeface="Calibri" panose="020F0502020204030204" pitchFamily="34" charset="0"/>
                <a:cs typeface="Calibri" panose="020F0502020204030204" pitchFamily="34" charset="0"/>
              </a:rPr>
              <a:t>exports drive income/productivity/innovation</a:t>
            </a:r>
            <a:r>
              <a:rPr lang="en-US" sz="1100" dirty="0">
                <a:solidFill>
                  <a:schemeClr val="dk1"/>
                </a:solidFill>
                <a:latin typeface="Calibri" panose="020F0502020204030204" pitchFamily="34" charset="0"/>
                <a:cs typeface="Calibri" panose="020F0502020204030204" pitchFamily="34" charset="0"/>
              </a:rPr>
              <a:t> </a:t>
            </a:r>
            <a:r>
              <a:rPr lang="en-US" sz="700" dirty="0">
                <a:solidFill>
                  <a:srgbClr val="B7B7B7"/>
                </a:solidFill>
                <a:latin typeface="Calibri" panose="020F0502020204030204" pitchFamily="34" charset="0"/>
                <a:cs typeface="Calibri" panose="020F0502020204030204" pitchFamily="34" charset="0"/>
              </a:rPr>
              <a:t>(</a:t>
            </a:r>
            <a:r>
              <a:rPr lang="en-US" sz="700" dirty="0" err="1">
                <a:solidFill>
                  <a:srgbClr val="B7B7B7"/>
                </a:solidFill>
                <a:latin typeface="Calibri" panose="020F0502020204030204" pitchFamily="34" charset="0"/>
                <a:cs typeface="Calibri" panose="020F0502020204030204" pitchFamily="34" charset="0"/>
              </a:rPr>
              <a:t>Atkeson</a:t>
            </a:r>
            <a:r>
              <a:rPr lang="en-US" sz="700" dirty="0">
                <a:solidFill>
                  <a:srgbClr val="B7B7B7"/>
                </a:solidFill>
                <a:latin typeface="Calibri" panose="020F0502020204030204" pitchFamily="34" charset="0"/>
                <a:cs typeface="Calibri" panose="020F0502020204030204" pitchFamily="34" charset="0"/>
              </a:rPr>
              <a:t> &amp; Burstein 2010; Burstein &amp; Melitz 2013)</a:t>
            </a:r>
            <a:endParaRPr sz="700" dirty="0">
              <a:solidFill>
                <a:srgbClr val="B7B7B7"/>
              </a:solidFill>
              <a:latin typeface="Calibri" panose="020F0502020204030204" pitchFamily="34" charset="0"/>
              <a:cs typeface="Calibri" panose="020F0502020204030204" pitchFamily="34" charset="0"/>
            </a:endParaRPr>
          </a:p>
          <a:p>
            <a:pPr marL="457200" lvl="0" indent="-336550" algn="l" rtl="0">
              <a:lnSpc>
                <a:spcPct val="115000"/>
              </a:lnSpc>
              <a:spcBef>
                <a:spcPts val="60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Creates large room for self-interested policies</a:t>
            </a:r>
          </a:p>
          <a:p>
            <a:pPr marL="914400" lvl="1" indent="-330200" algn="l" rtl="0">
              <a:lnSpc>
                <a:spcPct val="115000"/>
              </a:lnSpc>
              <a:spcBef>
                <a:spcPts val="600"/>
              </a:spcBef>
              <a:spcAft>
                <a:spcPts val="0"/>
              </a:spcAft>
              <a:buClr>
                <a:schemeClr val="dk1"/>
              </a:buClr>
              <a:buSzPts val="1600"/>
              <a:buChar char="○"/>
            </a:pPr>
            <a:r>
              <a:rPr lang="en-US" sz="1200" dirty="0">
                <a:solidFill>
                  <a:schemeClr val="dk1"/>
                </a:solidFill>
                <a:latin typeface="Calibri" panose="020F0502020204030204" pitchFamily="34" charset="0"/>
                <a:cs typeface="Calibri" panose="020F0502020204030204" pitchFamily="34" charset="0"/>
              </a:rPr>
              <a:t>One-time gain, long-term uncertain </a:t>
            </a:r>
            <a:r>
              <a:rPr lang="en-US" sz="700" dirty="0">
                <a:solidFill>
                  <a:srgbClr val="B7B7B7"/>
                </a:solidFill>
                <a:latin typeface="Calibri" panose="020F0502020204030204" pitchFamily="34" charset="0"/>
                <a:cs typeface="Calibri" panose="020F0502020204030204" pitchFamily="34" charset="0"/>
              </a:rPr>
              <a:t>(Garret 2000)</a:t>
            </a:r>
            <a:r>
              <a:rPr lang="en-US" sz="1200" dirty="0">
                <a:solidFill>
                  <a:schemeClr val="dk1"/>
                </a:solidFill>
                <a:latin typeface="Calibri" panose="020F0502020204030204" pitchFamily="34" charset="0"/>
                <a:cs typeface="Calibri" panose="020F0502020204030204" pitchFamily="34" charset="0"/>
              </a:rPr>
              <a:t>; 10% explained by comp. adv. </a:t>
            </a:r>
            <a:r>
              <a:rPr lang="en-US" sz="700" dirty="0">
                <a:solidFill>
                  <a:srgbClr val="B7B7B7"/>
                </a:solidFill>
                <a:latin typeface="Calibri" panose="020F0502020204030204" pitchFamily="34" charset="0"/>
                <a:cs typeface="Calibri" panose="020F0502020204030204" pitchFamily="34" charset="0"/>
              </a:rPr>
              <a:t>(Osgood 2017)</a:t>
            </a:r>
            <a:endParaRPr sz="700" dirty="0">
              <a:solidFill>
                <a:srgbClr val="B7B7B7"/>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sz="1200" dirty="0">
                <a:solidFill>
                  <a:schemeClr val="dk1"/>
                </a:solidFill>
                <a:latin typeface="Calibri" panose="020F0502020204030204" pitchFamily="34" charset="0"/>
                <a:cs typeface="Calibri" panose="020F0502020204030204" pitchFamily="34" charset="0"/>
              </a:rPr>
              <a:t>Assumptions may not hold: balanced trade/</a:t>
            </a:r>
            <a:r>
              <a:rPr lang="en-US" sz="1200" dirty="0" err="1">
                <a:solidFill>
                  <a:schemeClr val="dk1"/>
                </a:solidFill>
                <a:latin typeface="Calibri" panose="020F0502020204030204" pitchFamily="34" charset="0"/>
                <a:cs typeface="Calibri" panose="020F0502020204030204" pitchFamily="34" charset="0"/>
              </a:rPr>
              <a:t>exo</a:t>
            </a:r>
            <a:r>
              <a:rPr lang="en-US" sz="1200" dirty="0">
                <a:solidFill>
                  <a:schemeClr val="dk1"/>
                </a:solidFill>
                <a:latin typeface="Calibri" panose="020F0502020204030204" pitchFamily="34" charset="0"/>
                <a:cs typeface="Calibri" panose="020F0502020204030204" pitchFamily="34" charset="0"/>
              </a:rPr>
              <a:t>. imbalance, no friction, effective f/x ⇒ strategic trade theory, developmental state model … </a:t>
            </a:r>
            <a:endParaRPr sz="1200" dirty="0">
              <a:solidFill>
                <a:schemeClr val="dk1"/>
              </a:solidFill>
              <a:latin typeface="Calibri" panose="020F0502020204030204" pitchFamily="34" charset="0"/>
              <a:cs typeface="Calibri" panose="020F0502020204030204" pitchFamily="34" charset="0"/>
            </a:endParaRPr>
          </a:p>
          <a:p>
            <a:pPr marL="914400" lvl="1" indent="-330200" algn="l" rtl="0">
              <a:lnSpc>
                <a:spcPct val="115000"/>
              </a:lnSpc>
              <a:spcBef>
                <a:spcPts val="0"/>
              </a:spcBef>
              <a:spcAft>
                <a:spcPts val="0"/>
              </a:spcAft>
              <a:buClr>
                <a:schemeClr val="dk1"/>
              </a:buClr>
              <a:buSzPts val="1600"/>
              <a:buChar char="○"/>
            </a:pPr>
            <a:r>
              <a:rPr lang="en-US" sz="1200" dirty="0">
                <a:solidFill>
                  <a:schemeClr val="dk1"/>
                </a:solidFill>
                <a:latin typeface="Calibri" panose="020F0502020204030204" pitchFamily="34" charset="0"/>
                <a:cs typeface="Calibri" panose="020F0502020204030204" pitchFamily="34" charset="0"/>
              </a:rPr>
              <a:t>Interventions can create “artificial cost advantage” </a:t>
            </a:r>
            <a:r>
              <a:rPr lang="en-US" sz="700" dirty="0">
                <a:solidFill>
                  <a:srgbClr val="B7B7B7"/>
                </a:solidFill>
                <a:latin typeface="Calibri" panose="020F0502020204030204" pitchFamily="34" charset="0"/>
                <a:cs typeface="Calibri" panose="020F0502020204030204" pitchFamily="34" charset="0"/>
              </a:rPr>
              <a:t>(see modes in Eaton &amp; </a:t>
            </a:r>
            <a:r>
              <a:rPr lang="en-US" sz="700" dirty="0" err="1">
                <a:solidFill>
                  <a:srgbClr val="B7B7B7"/>
                </a:solidFill>
                <a:latin typeface="Calibri" panose="020F0502020204030204" pitchFamily="34" charset="0"/>
                <a:cs typeface="Calibri" panose="020F0502020204030204" pitchFamily="34" charset="0"/>
              </a:rPr>
              <a:t>Kortum</a:t>
            </a:r>
            <a:r>
              <a:rPr lang="en-US" sz="700" dirty="0">
                <a:solidFill>
                  <a:srgbClr val="B7B7B7"/>
                </a:solidFill>
                <a:latin typeface="Calibri" panose="020F0502020204030204" pitchFamily="34" charset="0"/>
                <a:cs typeface="Calibri" panose="020F0502020204030204" pitchFamily="34" charset="0"/>
              </a:rPr>
              <a:t> 2002; </a:t>
            </a:r>
            <a:r>
              <a:rPr lang="en-US" sz="700" dirty="0" err="1">
                <a:solidFill>
                  <a:srgbClr val="B7B7B7"/>
                </a:solidFill>
                <a:latin typeface="Calibri" panose="020F0502020204030204" pitchFamily="34" charset="0"/>
                <a:cs typeface="Calibri" panose="020F0502020204030204" pitchFamily="34" charset="0"/>
              </a:rPr>
              <a:t>Arkolakis</a:t>
            </a:r>
            <a:r>
              <a:rPr lang="en-US" sz="700" dirty="0">
                <a:solidFill>
                  <a:srgbClr val="B7B7B7"/>
                </a:solidFill>
                <a:latin typeface="Calibri" panose="020F0502020204030204" pitchFamily="34" charset="0"/>
                <a:cs typeface="Calibri" panose="020F0502020204030204" pitchFamily="34" charset="0"/>
              </a:rPr>
              <a:t> et al. 2018; Melitz 2003; </a:t>
            </a:r>
            <a:r>
              <a:rPr lang="en-US" sz="700" dirty="0" err="1">
                <a:solidFill>
                  <a:srgbClr val="B7B7B7"/>
                </a:solidFill>
                <a:latin typeface="Calibri" panose="020F0502020204030204" pitchFamily="34" charset="0"/>
                <a:cs typeface="Calibri" panose="020F0502020204030204" pitchFamily="34" charset="0"/>
              </a:rPr>
              <a:t>Costinot</a:t>
            </a:r>
            <a:r>
              <a:rPr lang="en-US" sz="700" dirty="0">
                <a:solidFill>
                  <a:srgbClr val="B7B7B7"/>
                </a:solidFill>
                <a:latin typeface="Calibri" panose="020F0502020204030204" pitchFamily="34" charset="0"/>
                <a:cs typeface="Calibri" panose="020F0502020204030204" pitchFamily="34" charset="0"/>
              </a:rPr>
              <a:t> et al. 2013; </a:t>
            </a:r>
            <a:r>
              <a:rPr lang="en-US" sz="700" dirty="0" err="1">
                <a:solidFill>
                  <a:srgbClr val="B7B7B7"/>
                </a:solidFill>
                <a:latin typeface="Calibri" panose="020F0502020204030204" pitchFamily="34" charset="0"/>
                <a:cs typeface="Calibri" panose="020F0502020204030204" pitchFamily="34" charset="0"/>
              </a:rPr>
              <a:t>Epifani</a:t>
            </a:r>
            <a:r>
              <a:rPr lang="en-US" sz="700" dirty="0">
                <a:solidFill>
                  <a:srgbClr val="B7B7B7"/>
                </a:solidFill>
                <a:latin typeface="Calibri" panose="020F0502020204030204" pitchFamily="34" charset="0"/>
                <a:cs typeface="Calibri" panose="020F0502020204030204" pitchFamily="34" charset="0"/>
              </a:rPr>
              <a:t> &amp; </a:t>
            </a:r>
            <a:r>
              <a:rPr lang="en-US" sz="700" dirty="0" err="1">
                <a:solidFill>
                  <a:srgbClr val="B7B7B7"/>
                </a:solidFill>
                <a:latin typeface="Calibri" panose="020F0502020204030204" pitchFamily="34" charset="0"/>
                <a:cs typeface="Calibri" panose="020F0502020204030204" pitchFamily="34" charset="0"/>
              </a:rPr>
              <a:t>Gancia</a:t>
            </a:r>
            <a:r>
              <a:rPr lang="en-US" sz="700" dirty="0">
                <a:solidFill>
                  <a:srgbClr val="B7B7B7"/>
                </a:solidFill>
                <a:latin typeface="Calibri" panose="020F0502020204030204" pitchFamily="34" charset="0"/>
                <a:cs typeface="Calibri" panose="020F0502020204030204" pitchFamily="34" charset="0"/>
              </a:rPr>
              <a:t> 2017) </a:t>
            </a:r>
            <a:endParaRPr sz="700" dirty="0">
              <a:solidFill>
                <a:srgbClr val="B7B7B7"/>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Theory: Autocratic Advantages in Globalized Economy </a:t>
            </a:r>
            <a:endParaRPr sz="2400" b="1" i="0" u="none" strike="noStrike" cap="none" dirty="0">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600" b="1" dirty="0">
                <a:solidFill>
                  <a:schemeClr val="dk1"/>
                </a:solidFill>
                <a:latin typeface="Calibri" panose="020F0502020204030204" pitchFamily="34" charset="0"/>
                <a:cs typeface="Calibri" panose="020F0502020204030204" pitchFamily="34" charset="0"/>
              </a:rPr>
              <a:t>Since 80/90s</a:t>
            </a:r>
            <a:r>
              <a:rPr lang="en-US" sz="1600" dirty="0">
                <a:solidFill>
                  <a:schemeClr val="dk1"/>
                </a:solidFill>
                <a:latin typeface="Calibri" panose="020F0502020204030204" pitchFamily="34" charset="0"/>
                <a:cs typeface="Calibri" panose="020F0502020204030204" pitchFamily="34" charset="0"/>
              </a:rPr>
              <a:t>, neoliberal reforms often rely on (semi)authoritarian measures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Bruff</a:t>
            </a:r>
            <a:r>
              <a:rPr lang="en-US" sz="1050" dirty="0">
                <a:solidFill>
                  <a:schemeClr val="tx2">
                    <a:lumMod val="75000"/>
                  </a:schemeClr>
                </a:solidFill>
                <a:latin typeface="Calibri" panose="020F0502020204030204" pitchFamily="34" charset="0"/>
                <a:cs typeface="Calibri" panose="020F0502020204030204" pitchFamily="34" charset="0"/>
              </a:rPr>
              <a:t> 2014)</a:t>
            </a:r>
          </a:p>
          <a:p>
            <a:pPr marL="457200" lvl="0" indent="-342900" algn="l" rtl="0">
              <a:lnSpc>
                <a:spcPct val="115000"/>
              </a:lnSpc>
              <a:spcBef>
                <a:spcPts val="0"/>
              </a:spcBef>
              <a:spcAft>
                <a:spcPts val="0"/>
              </a:spcAft>
              <a:buClr>
                <a:schemeClr val="dk1"/>
              </a:buClr>
              <a:buSzPts val="1800"/>
              <a:buChar char="●"/>
            </a:pPr>
            <a:endParaRPr lang="en-US" sz="1050" dirty="0">
              <a:solidFill>
                <a:schemeClr val="tx2">
                  <a:lumMod val="75000"/>
                </a:schemeClr>
              </a:solidFill>
              <a:latin typeface="Calibri" panose="020F0502020204030204" pitchFamily="34" charset="0"/>
              <a:cs typeface="Calibri" panose="020F0502020204030204" pitchFamily="34" charset="0"/>
            </a:endParaRPr>
          </a:p>
          <a:p>
            <a:pPr marL="457200" lvl="0" indent="-342900" algn="l" rtl="0">
              <a:lnSpc>
                <a:spcPct val="115000"/>
              </a:lnSpc>
              <a:spcBef>
                <a:spcPts val="0"/>
              </a:spcBef>
              <a:spcAft>
                <a:spcPts val="0"/>
              </a:spcAft>
              <a:buClr>
                <a:schemeClr val="dk1"/>
              </a:buClr>
              <a:buSzPts val="1800"/>
              <a:buChar char="●"/>
            </a:pPr>
            <a:endParaRPr sz="1050" dirty="0">
              <a:solidFill>
                <a:schemeClr val="tx2">
                  <a:lumMod val="75000"/>
                </a:schemeClr>
              </a:solidFill>
              <a:latin typeface="Calibri" panose="020F0502020204030204" pitchFamily="34" charset="0"/>
              <a:cs typeface="Calibri" panose="020F0502020204030204" pitchFamily="34" charset="0"/>
            </a:endParaRPr>
          </a:p>
          <a:p>
            <a:pPr marL="457200" lvl="0" indent="-336550" algn="l" rtl="0">
              <a:lnSpc>
                <a:spcPct val="115000"/>
              </a:lnSpc>
              <a:spcBef>
                <a:spcPts val="100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Reform-and open scenario: disadvantage ⇒ advantage </a:t>
            </a:r>
            <a:endParaRPr sz="1600" dirty="0">
              <a:solidFill>
                <a:schemeClr val="dk1"/>
              </a:solidFill>
              <a:latin typeface="Calibri" panose="020F0502020204030204" pitchFamily="34" charset="0"/>
              <a:cs typeface="Calibri" panose="020F0502020204030204" pitchFamily="34" charset="0"/>
            </a:endParaRPr>
          </a:p>
          <a:p>
            <a:pPr marL="914400" lvl="1" indent="-342900" algn="l" rtl="0">
              <a:lnSpc>
                <a:spcPct val="100000"/>
              </a:lnSpc>
              <a:spcBef>
                <a:spcPts val="1800"/>
              </a:spcBef>
              <a:spcAft>
                <a:spcPts val="0"/>
              </a:spcAft>
              <a:buClr>
                <a:schemeClr val="dk1"/>
              </a:buClr>
              <a:buSzPts val="1800"/>
              <a:buChar char="○"/>
            </a:pPr>
            <a:r>
              <a:rPr lang="en-US" b="1" dirty="0">
                <a:solidFill>
                  <a:schemeClr val="dk1"/>
                </a:solidFill>
                <a:latin typeface="Calibri" panose="020F0502020204030204" pitchFamily="34" charset="0"/>
                <a:cs typeface="Calibri" panose="020F0502020204030204" pitchFamily="34" charset="0"/>
              </a:rPr>
              <a:t>Centralized power:</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less deliberation, respond swiftly, resist shocks, consistent planning, state support </a:t>
            </a:r>
            <a:r>
              <a:rPr lang="en-US" sz="800" dirty="0">
                <a:solidFill>
                  <a:schemeClr val="tx2">
                    <a:lumMod val="90000"/>
                  </a:schemeClr>
                </a:solidFill>
                <a:latin typeface="Calibri" panose="020F0502020204030204" pitchFamily="34" charset="0"/>
                <a:cs typeface="Calibri" panose="020F0502020204030204" pitchFamily="34" charset="0"/>
              </a:rPr>
              <a:t>(Clegg et al. 2018; Haggard 1990; Kim 2018; Wade 1990; Wu 2016) </a:t>
            </a:r>
            <a:endParaRPr sz="8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Weak institutional constraints (ex ante)</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lack opposition, large win-set, divert </a:t>
            </a:r>
            <a:r>
              <a:rPr lang="en-US" sz="1200" dirty="0" err="1">
                <a:solidFill>
                  <a:schemeClr val="dk1"/>
                </a:solidFill>
                <a:latin typeface="Calibri" panose="020F0502020204030204" pitchFamily="34" charset="0"/>
                <a:cs typeface="Calibri" panose="020F0502020204030204" pitchFamily="34" charset="0"/>
              </a:rPr>
              <a:t>resr</a:t>
            </a:r>
            <a:r>
              <a:rPr lang="en-US" sz="1200" dirty="0">
                <a:solidFill>
                  <a:schemeClr val="dk1"/>
                </a:solidFill>
                <a:latin typeface="Calibri" panose="020F0502020204030204" pitchFamily="34" charset="0"/>
                <a:cs typeface="Calibri" panose="020F0502020204030204" pitchFamily="34" charset="0"/>
              </a:rPr>
              <a:t>. to </a:t>
            </a:r>
            <a:r>
              <a:rPr lang="en-US" sz="1200" dirty="0" err="1">
                <a:solidFill>
                  <a:schemeClr val="dk1"/>
                </a:solidFill>
                <a:latin typeface="Calibri" panose="020F0502020204030204" pitchFamily="34" charset="0"/>
                <a:cs typeface="Calibri" panose="020F0502020204030204" pitchFamily="34" charset="0"/>
              </a:rPr>
              <a:t>indus</a:t>
            </a:r>
            <a:r>
              <a:rPr lang="en-US" sz="1200" dirty="0">
                <a:solidFill>
                  <a:schemeClr val="dk1"/>
                </a:solidFill>
                <a:latin typeface="Calibri" panose="020F0502020204030204" pitchFamily="34" charset="0"/>
                <a:cs typeface="Calibri" panose="020F0502020204030204" pitchFamily="34" charset="0"/>
              </a:rPr>
              <a:t>, attract MNCs, manipulate policies</a:t>
            </a:r>
            <a:r>
              <a:rPr lang="en-US" dirty="0">
                <a:solidFill>
                  <a:schemeClr val="dk1"/>
                </a:solidFill>
                <a:latin typeface="Calibri" panose="020F0502020204030204" pitchFamily="34" charset="0"/>
                <a:cs typeface="Calibri" panose="020F0502020204030204" pitchFamily="34" charset="0"/>
              </a:rPr>
              <a:t> </a:t>
            </a:r>
            <a:r>
              <a:rPr lang="en-US" sz="800" dirty="0">
                <a:solidFill>
                  <a:schemeClr val="tx2">
                    <a:lumMod val="90000"/>
                  </a:schemeClr>
                </a:solidFill>
                <a:latin typeface="Calibri" panose="020F0502020204030204" pitchFamily="34" charset="0"/>
                <a:cs typeface="Calibri" panose="020F0502020204030204" pitchFamily="34" charset="0"/>
              </a:rPr>
              <a:t>(Allen &amp; Ge working; </a:t>
            </a:r>
            <a:r>
              <a:rPr lang="en-US" sz="800" dirty="0" err="1">
                <a:solidFill>
                  <a:schemeClr val="tx2">
                    <a:lumMod val="90000"/>
                  </a:schemeClr>
                </a:solidFill>
                <a:latin typeface="Calibri" panose="020F0502020204030204" pitchFamily="34" charset="0"/>
                <a:cs typeface="Calibri" panose="020F0502020204030204" pitchFamily="34" charset="0"/>
              </a:rPr>
              <a:t>Brune</a:t>
            </a:r>
            <a:r>
              <a:rPr lang="en-US" sz="800" dirty="0">
                <a:solidFill>
                  <a:schemeClr val="tx2">
                    <a:lumMod val="90000"/>
                  </a:schemeClr>
                </a:solidFill>
                <a:latin typeface="Calibri" panose="020F0502020204030204" pitchFamily="34" charset="0"/>
                <a:cs typeface="Calibri" panose="020F0502020204030204" pitchFamily="34" charset="0"/>
              </a:rPr>
              <a:t> et al. 2001; Steinberg and Malhotra 2014; </a:t>
            </a:r>
            <a:r>
              <a:rPr lang="en-US" sz="800" dirty="0" err="1">
                <a:solidFill>
                  <a:schemeClr val="tx2">
                    <a:lumMod val="90000"/>
                  </a:schemeClr>
                </a:solidFill>
                <a:latin typeface="Calibri" panose="020F0502020204030204" pitchFamily="34" charset="0"/>
                <a:cs typeface="Calibri" panose="020F0502020204030204" pitchFamily="34" charset="0"/>
              </a:rPr>
              <a:t>Lipscy</a:t>
            </a:r>
            <a:r>
              <a:rPr lang="en-US" sz="800" dirty="0">
                <a:solidFill>
                  <a:schemeClr val="tx2">
                    <a:lumMod val="90000"/>
                  </a:schemeClr>
                </a:solidFill>
                <a:latin typeface="Calibri" panose="020F0502020204030204" pitchFamily="34" charset="0"/>
                <a:cs typeface="Calibri" panose="020F0502020204030204" pitchFamily="34" charset="0"/>
              </a:rPr>
              <a:t> 2018; Putnam 1995)</a:t>
            </a:r>
            <a:endParaRPr sz="8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Weak accountability (ex post)</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market/MNC-favoring policies, resist redistribution, suppress labor/env/corporatist, impose austerity/saving </a:t>
            </a:r>
            <a:r>
              <a:rPr lang="en-US" sz="800" dirty="0">
                <a:solidFill>
                  <a:schemeClr val="tx2">
                    <a:lumMod val="90000"/>
                  </a:schemeClr>
                </a:solidFill>
                <a:latin typeface="Calibri" panose="020F0502020204030204" pitchFamily="34" charset="0"/>
                <a:cs typeface="Calibri" panose="020F0502020204030204" pitchFamily="34" charset="0"/>
              </a:rPr>
              <a:t>(Quinn and Woolley 2001; Sah 1991; Zakaria 1997; Rodrik 1999; Manger and Sattler 2015; </a:t>
            </a:r>
            <a:r>
              <a:rPr lang="en-US" sz="800" dirty="0" err="1">
                <a:solidFill>
                  <a:schemeClr val="tx2">
                    <a:lumMod val="90000"/>
                  </a:schemeClr>
                </a:solidFill>
                <a:latin typeface="Calibri" panose="020F0502020204030204" pitchFamily="34" charset="0"/>
                <a:cs typeface="Calibri" panose="020F0502020204030204" pitchFamily="34" charset="0"/>
              </a:rPr>
              <a:t>Feierherd</a:t>
            </a:r>
            <a:r>
              <a:rPr lang="en-US" sz="800" dirty="0">
                <a:solidFill>
                  <a:schemeClr val="tx2">
                    <a:lumMod val="90000"/>
                  </a:schemeClr>
                </a:solidFill>
                <a:latin typeface="Calibri" panose="020F0502020204030204" pitchFamily="34" charset="0"/>
                <a:cs typeface="Calibri" panose="020F0502020204030204" pitchFamily="34" charset="0"/>
              </a:rPr>
              <a:t> 2024; Krueger 1974)</a:t>
            </a:r>
            <a:endParaRPr sz="7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Other: resource endowment, consumption-discouraging culture …</a:t>
            </a:r>
            <a:endParaRPr sz="1600" dirty="0">
              <a:solidFill>
                <a:schemeClr val="dk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 Trade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4152034" y="2013644"/>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1595485" y="2120581"/>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1595485" y="2748635"/>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4170888" y="2740190"/>
            <a:ext cx="2377519" cy="316222"/>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1595485" y="3464080"/>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4142607" y="3493712"/>
            <a:ext cx="1409700" cy="293488"/>
          </a:xfrm>
          <a:prstGeom prst="rect">
            <a:avLst/>
          </a:prstGeom>
        </p:spPr>
      </p:pic>
    </p:spTree>
    <p:extLst>
      <p:ext uri="{BB962C8B-B14F-4D97-AF65-F5344CB8AC3E}">
        <p14:creationId xmlns:p14="http://schemas.microsoft.com/office/powerpoint/2010/main" val="348120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Globalization: Taking “Autocratic Adv.” Seriously</a:t>
            </a:r>
            <a:endParaRPr sz="2400" b="1" i="0" u="none" strike="noStrike" cap="none" dirty="0">
              <a:solidFill>
                <a:schemeClr val="lt1"/>
              </a:solidFill>
            </a:endParaRPr>
          </a:p>
        </p:txBody>
      </p:sp>
      <p:sp>
        <p:nvSpPr>
          <p:cNvPr id="5" name="Google Shape;126;p20">
            <a:extLst>
              <a:ext uri="{FF2B5EF4-FFF2-40B4-BE49-F238E27FC236}">
                <a16:creationId xmlns:a16="http://schemas.microsoft.com/office/drawing/2014/main" id="{57CE91E7-9567-72A7-32DD-B7A70B9C49CA}"/>
              </a:ext>
            </a:extLst>
          </p:cNvPr>
          <p:cNvSpPr txBox="1"/>
          <p:nvPr/>
        </p:nvSpPr>
        <p:spPr>
          <a:xfrm>
            <a:off x="152828" y="3405504"/>
            <a:ext cx="5032630" cy="1338798"/>
          </a:xfrm>
          <a:prstGeom prst="rect">
            <a:avLst/>
          </a:prstGeom>
          <a:noFill/>
          <a:ln>
            <a:noFill/>
          </a:ln>
        </p:spPr>
        <p:txBody>
          <a:bodyPr spcFirstLastPara="1" wrap="square" lIns="91425" tIns="91425" rIns="91425" bIns="91425" anchor="t" anchorCtr="0">
            <a:spAutoFit/>
          </a:bodyPr>
          <a:lstStyle/>
          <a:p>
            <a:pPr marL="120650" lvl="0" algn="l" rtl="0">
              <a:lnSpc>
                <a:spcPct val="150000"/>
              </a:lnSpc>
              <a:spcBef>
                <a:spcPts val="0"/>
              </a:spcBef>
              <a:spcAft>
                <a:spcPts val="0"/>
              </a:spcAft>
              <a:buClr>
                <a:schemeClr val="dk1"/>
              </a:buClr>
              <a:buSzPts val="1700"/>
            </a:pPr>
            <a:r>
              <a:rPr lang="en-US" b="1" dirty="0">
                <a:solidFill>
                  <a:schemeClr val="dk1"/>
                </a:solidFill>
                <a:latin typeface="Calibri" panose="020F0502020204030204" pitchFamily="34" charset="0"/>
                <a:cs typeface="Calibri" panose="020F0502020204030204" pitchFamily="34" charset="0"/>
              </a:rPr>
              <a:t>  Three determinants:</a:t>
            </a:r>
            <a:endParaRPr b="1"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Reformed Institutions (PR protection, </a:t>
            </a:r>
            <a:r>
              <a:rPr lang="en-US" sz="1200" dirty="0" err="1">
                <a:solidFill>
                  <a:schemeClr val="dk1"/>
                </a:solidFill>
                <a:latin typeface="Calibri" panose="020F0502020204030204" pitchFamily="34" charset="0"/>
                <a:cs typeface="Calibri" panose="020F0502020204030204" pitchFamily="34" charset="0"/>
              </a:rPr>
              <a:t>RoL</a:t>
            </a:r>
            <a:r>
              <a:rPr lang="en-US" sz="1200" dirty="0">
                <a:solidFill>
                  <a:schemeClr val="dk1"/>
                </a:solidFill>
                <a:latin typeface="Calibri" panose="020F0502020204030204" pitchFamily="34" charset="0"/>
                <a:cs typeface="Calibri" panose="020F0502020204030204" pitchFamily="34" charset="0"/>
              </a:rPr>
              <a:t> …)</a:t>
            </a:r>
            <a:endParaRPr sz="1200"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Expanded external markets (WTO expansion)</a:t>
            </a:r>
            <a:endParaRPr sz="1200"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Active state policy (infra., indus., trade …)</a:t>
            </a:r>
            <a:endParaRPr sz="1800" dirty="0">
              <a:solidFill>
                <a:schemeClr val="dk2"/>
              </a:solidFill>
              <a:latin typeface="Calibri" panose="020F0502020204030204" pitchFamily="34" charset="0"/>
              <a:cs typeface="Calibri" panose="020F0502020204030204" pitchFamily="34" charset="0"/>
            </a:endParaRPr>
          </a:p>
        </p:txBody>
      </p:sp>
      <p:sp>
        <p:nvSpPr>
          <p:cNvPr id="6" name="Left-Right Arrow 5">
            <a:extLst>
              <a:ext uri="{FF2B5EF4-FFF2-40B4-BE49-F238E27FC236}">
                <a16:creationId xmlns:a16="http://schemas.microsoft.com/office/drawing/2014/main" id="{B9BB73B7-83E2-2AF4-B343-51A28D066868}"/>
              </a:ext>
            </a:extLst>
          </p:cNvPr>
          <p:cNvSpPr/>
          <p:nvPr/>
        </p:nvSpPr>
        <p:spPr>
          <a:xfrm>
            <a:off x="4423266" y="4089886"/>
            <a:ext cx="486137" cy="240718"/>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2C839F0-3820-46D8-1FC5-36F8988ED638}"/>
              </a:ext>
            </a:extLst>
          </p:cNvPr>
          <p:cNvSpPr txBox="1"/>
          <p:nvPr/>
        </p:nvSpPr>
        <p:spPr>
          <a:xfrm>
            <a:off x="5532698" y="3551277"/>
            <a:ext cx="3611302" cy="1231106"/>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Growth/Development theories:</a:t>
            </a:r>
          </a:p>
          <a:p>
            <a:endParaRPr lang="en-US" sz="1200" dirty="0">
              <a:solidFill>
                <a:schemeClr val="dk1"/>
              </a:solidFill>
              <a:latin typeface="Calibri" panose="020F0502020204030204" pitchFamily="34" charset="0"/>
              <a:cs typeface="Calibri" panose="020F0502020204030204" pitchFamily="34" charset="0"/>
            </a:endParaRPr>
          </a:p>
          <a:p>
            <a:r>
              <a:rPr lang="en-US" sz="1200" dirty="0">
                <a:solidFill>
                  <a:schemeClr val="dk1"/>
                </a:solidFill>
                <a:latin typeface="Calibri" panose="020F0502020204030204" pitchFamily="34" charset="0"/>
                <a:cs typeface="Calibri" panose="020F0502020204030204" pitchFamily="34" charset="0"/>
              </a:rPr>
              <a:t>exogenous growth </a:t>
            </a:r>
            <a:r>
              <a:rPr lang="en-US" sz="700" dirty="0">
                <a:solidFill>
                  <a:srgbClr val="B7B7B7"/>
                </a:solidFill>
                <a:latin typeface="Calibri" panose="020F0502020204030204" pitchFamily="34" charset="0"/>
                <a:cs typeface="Calibri" panose="020F0502020204030204" pitchFamily="34" charset="0"/>
              </a:rPr>
              <a:t>(Solow 1957)</a:t>
            </a:r>
            <a:r>
              <a:rPr lang="en-US" sz="1200" dirty="0">
                <a:solidFill>
                  <a:schemeClr val="dk1"/>
                </a:solidFill>
                <a:latin typeface="Calibri" panose="020F0502020204030204" pitchFamily="34" charset="0"/>
                <a:cs typeface="Calibri" panose="020F0502020204030204" pitchFamily="34" charset="0"/>
              </a:rPr>
              <a:t> </a:t>
            </a:r>
          </a:p>
          <a:p>
            <a:r>
              <a:rPr lang="en-US" sz="1200" dirty="0">
                <a:solidFill>
                  <a:schemeClr val="dk1"/>
                </a:solidFill>
                <a:latin typeface="Calibri" panose="020F0502020204030204" pitchFamily="34" charset="0"/>
                <a:cs typeface="Calibri" panose="020F0502020204030204" pitchFamily="34" charset="0"/>
              </a:rPr>
              <a:t>endogenous growth </a:t>
            </a:r>
            <a:r>
              <a:rPr lang="en-US" sz="700" dirty="0">
                <a:solidFill>
                  <a:srgbClr val="B7B7B7"/>
                </a:solidFill>
                <a:latin typeface="Calibri" panose="020F0502020204030204" pitchFamily="34" charset="0"/>
                <a:cs typeface="Calibri" panose="020F0502020204030204" pitchFamily="34" charset="0"/>
              </a:rPr>
              <a:t>(Romer 1986) </a:t>
            </a:r>
          </a:p>
          <a:p>
            <a:r>
              <a:rPr lang="en-US" sz="1200" dirty="0">
                <a:solidFill>
                  <a:schemeClr val="dk1"/>
                </a:solidFill>
                <a:latin typeface="Calibri" panose="020F0502020204030204" pitchFamily="34" charset="0"/>
                <a:cs typeface="Calibri" panose="020F0502020204030204" pitchFamily="34" charset="0"/>
              </a:rPr>
              <a:t>institutional theory </a:t>
            </a:r>
            <a:r>
              <a:rPr lang="en-US" sz="700" dirty="0">
                <a:solidFill>
                  <a:srgbClr val="B7B7B7"/>
                </a:solidFill>
                <a:latin typeface="Calibri" panose="020F0502020204030204" pitchFamily="34" charset="0"/>
                <a:cs typeface="Calibri" panose="020F0502020204030204" pitchFamily="34" charset="0"/>
              </a:rPr>
              <a:t>(North 1990; Acemoglu et al. 2005)  </a:t>
            </a:r>
            <a:r>
              <a:rPr lang="en-US" sz="1200" dirty="0">
                <a:solidFill>
                  <a:schemeClr val="dk1"/>
                </a:solidFill>
                <a:latin typeface="Calibri" panose="020F0502020204030204" pitchFamily="34" charset="0"/>
                <a:cs typeface="Calibri" panose="020F0502020204030204" pitchFamily="34" charset="0"/>
              </a:rPr>
              <a:t>developmental state </a:t>
            </a:r>
            <a:r>
              <a:rPr lang="en-US" sz="700" dirty="0">
                <a:solidFill>
                  <a:srgbClr val="B7B7B7"/>
                </a:solidFill>
                <a:latin typeface="Calibri" panose="020F0502020204030204" pitchFamily="34" charset="0"/>
                <a:cs typeface="Calibri" panose="020F0502020204030204" pitchFamily="34" charset="0"/>
              </a:rPr>
              <a:t>(Evans 1995; Haggard 1990; Rodrik 2004)</a:t>
            </a:r>
            <a:endParaRPr lang="en-US" sz="12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latin typeface="Arial"/>
                <a:ea typeface="Arial"/>
                <a:cs typeface="Arial"/>
                <a:sym typeface="Arial"/>
              </a:rPr>
              <a:t>Applying the Theory</a:t>
            </a:r>
            <a:endParaRPr sz="2400" b="1"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D740FD40-961A-2A65-E551-359F50982F3A}"/>
              </a:ext>
            </a:extLst>
          </p:cNvPr>
          <p:cNvSpPr txBox="1"/>
          <p:nvPr/>
        </p:nvSpPr>
        <p:spPr>
          <a:xfrm>
            <a:off x="668866" y="1349586"/>
            <a:ext cx="5579533" cy="1661993"/>
          </a:xfrm>
          <a:prstGeom prst="rect">
            <a:avLst/>
          </a:prstGeom>
          <a:noFill/>
        </p:spPr>
        <p:txBody>
          <a:bodyPr wrap="square" rtlCol="0">
            <a:spAutoFit/>
          </a:bodyPr>
          <a:lstStyle/>
          <a:p>
            <a:r>
              <a:rPr lang="en-US" sz="1600" b="1" dirty="0">
                <a:solidFill>
                  <a:schemeClr val="tx1"/>
                </a:solidFill>
                <a:latin typeface="Calibri" panose="020F0502020204030204" pitchFamily="34" charset="0"/>
                <a:cs typeface="Calibri" panose="020F0502020204030204" pitchFamily="34" charset="0"/>
              </a:rPr>
              <a:t>Many transformations of globalization: </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Trade, finance, migration, governance, security, environment, culture, norms …</a:t>
            </a:r>
          </a:p>
          <a:p>
            <a:endParaRPr lang="en-US" sz="2400" dirty="0">
              <a:solidFill>
                <a:schemeClr val="tx1"/>
              </a:solidFill>
              <a:latin typeface="Calibri" panose="020F0502020204030204" pitchFamily="34" charset="0"/>
              <a:cs typeface="Calibri" panose="020F0502020204030204" pitchFamily="34" charset="0"/>
            </a:endParaRPr>
          </a:p>
          <a:p>
            <a:r>
              <a:rPr lang="en-US" sz="1600" b="1" dirty="0">
                <a:solidFill>
                  <a:schemeClr val="tx1"/>
                </a:solidFill>
                <a:latin typeface="Calibri" panose="020F0502020204030204" pitchFamily="34" charset="0"/>
                <a:cs typeface="Calibri" panose="020F0502020204030204" pitchFamily="34" charset="0"/>
              </a:rPr>
              <a:t>Two most trade-enhancing ones: </a:t>
            </a:r>
            <a:r>
              <a:rPr lang="en-US" sz="1000" dirty="0">
                <a:solidFill>
                  <a:schemeClr val="bg2">
                    <a:lumMod val="60000"/>
                    <a:lumOff val="40000"/>
                  </a:schemeClr>
                </a:solidFill>
                <a:latin typeface="Calibri" panose="020F0502020204030204" pitchFamily="34" charset="0"/>
                <a:cs typeface="Calibri" panose="020F0502020204030204" pitchFamily="34" charset="0"/>
              </a:rPr>
              <a:t>(North 1990; Romer 1986; Haggard 1990)</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Trade integration</a:t>
            </a:r>
          </a:p>
          <a:p>
            <a:pPr marL="285750" indent="-285750">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Domestic reform</a:t>
            </a:r>
          </a:p>
        </p:txBody>
      </p:sp>
      <p:pic>
        <p:nvPicPr>
          <p:cNvPr id="3" name="Google Shape;103;p17">
            <a:extLst>
              <a:ext uri="{FF2B5EF4-FFF2-40B4-BE49-F238E27FC236}">
                <a16:creationId xmlns:a16="http://schemas.microsoft.com/office/drawing/2014/main" id="{6A019F4A-FC7E-B3C0-5241-6D50E1163839}"/>
              </a:ext>
            </a:extLst>
          </p:cNvPr>
          <p:cNvPicPr preferRelativeResize="0"/>
          <p:nvPr/>
        </p:nvPicPr>
        <p:blipFill>
          <a:blip r:embed="rId3">
            <a:alphaModFix/>
          </a:blip>
          <a:stretch>
            <a:fillRect/>
          </a:stretch>
        </p:blipFill>
        <p:spPr>
          <a:xfrm>
            <a:off x="6009321" y="2404350"/>
            <a:ext cx="315625" cy="615696"/>
          </a:xfrm>
          <a:prstGeom prst="rect">
            <a:avLst/>
          </a:prstGeom>
          <a:noFill/>
          <a:ln>
            <a:noFill/>
          </a:ln>
        </p:spPr>
      </p:pic>
      <p:sp>
        <p:nvSpPr>
          <p:cNvPr id="5" name="TextBox 4">
            <a:extLst>
              <a:ext uri="{FF2B5EF4-FFF2-40B4-BE49-F238E27FC236}">
                <a16:creationId xmlns:a16="http://schemas.microsoft.com/office/drawing/2014/main" id="{516578D1-0798-C2EA-8B6C-A8613311EF6F}"/>
              </a:ext>
            </a:extLst>
          </p:cNvPr>
          <p:cNvSpPr txBox="1"/>
          <p:nvPr/>
        </p:nvSpPr>
        <p:spPr>
          <a:xfrm>
            <a:off x="6324946" y="2565231"/>
            <a:ext cx="1633781" cy="276999"/>
          </a:xfrm>
          <a:prstGeom prst="rect">
            <a:avLst/>
          </a:prstGeom>
          <a:noFill/>
        </p:spPr>
        <p:txBody>
          <a:bodyPr wrap="none" rtlCol="0">
            <a:spAutoFit/>
          </a:bodyPr>
          <a:lstStyle/>
          <a:p>
            <a:r>
              <a:rPr lang="en-US" sz="1200" dirty="0"/>
              <a:t>Meet scope condition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Trade Integration</a:t>
            </a:r>
            <a:endParaRPr sz="1600" b="1" i="0" u="none" strike="noStrike" cap="none" dirty="0">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851807"/>
            <a:ext cx="4694729" cy="4120279"/>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038344" y="1645920"/>
            <a:ext cx="4105656" cy="206979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Hyper-globalization</a:t>
            </a:r>
            <a:r>
              <a:rPr lang="zh-CN" altLang="en-US"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 </a:t>
            </a:r>
            <a:r>
              <a:rPr lang="en-US" sz="1050" dirty="0">
                <a:solidFill>
                  <a:schemeClr val="tx2">
                    <a:lumMod val="75000"/>
                  </a:schemeClr>
                </a:solidFill>
                <a:latin typeface="Calibri" panose="020F0502020204030204" pitchFamily="34" charset="0"/>
                <a:cs typeface="Calibri" panose="020F0502020204030204" pitchFamily="34" charset="0"/>
              </a:rPr>
              <a:t>(Rodrik 2018)</a:t>
            </a:r>
          </a:p>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WTO – “the most heralded commercial agreement in history” </a:t>
            </a:r>
            <a:r>
              <a:rPr lang="en-US" sz="1050" dirty="0">
                <a:solidFill>
                  <a:schemeClr val="tx2">
                    <a:lumMod val="75000"/>
                  </a:schemeClr>
                </a:solidFill>
                <a:latin typeface="Calibri" panose="020F0502020204030204" pitchFamily="34" charset="0"/>
                <a:cs typeface="Calibri" panose="020F0502020204030204" pitchFamily="34" charset="0"/>
              </a:rPr>
              <a:t>(Bagwell and </a:t>
            </a:r>
            <a:r>
              <a:rPr lang="en-US" sz="1050" dirty="0" err="1">
                <a:solidFill>
                  <a:schemeClr val="tx2">
                    <a:lumMod val="75000"/>
                  </a:schemeClr>
                </a:solidFill>
                <a:latin typeface="Calibri" panose="020F0502020204030204" pitchFamily="34" charset="0"/>
                <a:cs typeface="Calibri" panose="020F0502020204030204" pitchFamily="34" charset="0"/>
              </a:rPr>
              <a:t>Staiger</a:t>
            </a:r>
            <a:r>
              <a:rPr lang="en-US" sz="1050" dirty="0">
                <a:solidFill>
                  <a:schemeClr val="tx2">
                    <a:lumMod val="75000"/>
                  </a:schemeClr>
                </a:solidFill>
                <a:latin typeface="Calibri" panose="020F0502020204030204" pitchFamily="34" charset="0"/>
                <a:cs typeface="Calibri" panose="020F0502020204030204" pitchFamily="34" charset="0"/>
              </a:rPr>
              <a:t> 2002; Goldstein et al. 2007)</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MFN/PTA, RTA</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IOs enhance credible commitments</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“by 2000, most post-communist countries reoriented trade to Western markets”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Aslund</a:t>
            </a:r>
            <a:r>
              <a:rPr lang="en-US" sz="1050" dirty="0">
                <a:solidFill>
                  <a:schemeClr val="tx2">
                    <a:lumMod val="75000"/>
                  </a:schemeClr>
                </a:solidFill>
                <a:latin typeface="Calibri" panose="020F0502020204030204" pitchFamily="34" charset="0"/>
                <a:cs typeface="Calibri" panose="020F0502020204030204" pitchFamily="34" charset="0"/>
              </a:rPr>
              <a:t> 2012)</a:t>
            </a:r>
            <a:endParaRPr lang="en-US" dirty="0">
              <a:solidFill>
                <a:schemeClr val="tx2">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51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21571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Both autocracies and democracies</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Market</a:t>
            </a:r>
            <a:r>
              <a:rPr lang="en-US" altLang="zh-CN" sz="1200" dirty="0">
                <a:latin typeface="Calibri" panose="020F0502020204030204" pitchFamily="34" charset="0"/>
                <a:cs typeface="Calibri" panose="020F0502020204030204" pitchFamily="34" charset="0"/>
              </a:rPr>
              <a:t>-oriented </a:t>
            </a:r>
            <a:r>
              <a:rPr lang="en-US" sz="1200" dirty="0">
                <a:latin typeface="Calibri" panose="020F0502020204030204" pitchFamily="34" charset="0"/>
                <a:cs typeface="Calibri" panose="020F0502020204030204" pitchFamily="34" charset="0"/>
              </a:rPr>
              <a:t>&amp; institutional reform</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 protection and </a:t>
            </a:r>
            <a:r>
              <a:rPr lang="en-US" sz="1200" dirty="0" err="1">
                <a:latin typeface="Calibri" panose="020F0502020204030204" pitchFamily="34" charset="0"/>
                <a:cs typeface="Calibri" panose="020F0502020204030204" pitchFamily="34" charset="0"/>
              </a:rPr>
              <a:t>RoL</a:t>
            </a:r>
            <a:r>
              <a:rPr lang="en-US" sz="1200" dirty="0">
                <a:latin typeface="Calibri" panose="020F0502020204030204" pitchFamily="34" charset="0"/>
                <a:cs typeface="Calibri" panose="020F0502020204030204" pitchFamily="34" charset="0"/>
              </a:rPr>
              <a:t> most important </a:t>
            </a:r>
            <a:r>
              <a:rPr lang="en-US" sz="1000" dirty="0">
                <a:solidFill>
                  <a:schemeClr val="tx2">
                    <a:lumMod val="90000"/>
                  </a:schemeClr>
                </a:solidFill>
                <a:latin typeface="Calibri" panose="020F0502020204030204" pitchFamily="34" charset="0"/>
                <a:cs typeface="Calibri" panose="020F0502020204030204" pitchFamily="34" charset="0"/>
              </a:rPr>
              <a:t>(Acemoglu et al. 2005)</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3070459" y="2048530"/>
            <a:ext cx="1701107" cy="523220"/>
          </a:xfrm>
          <a:prstGeom prst="rect">
            <a:avLst/>
          </a:prstGeom>
          <a:noFill/>
        </p:spPr>
        <p:txBody>
          <a:bodyPr wrap="none" rtlCol="0">
            <a:spAutoFit/>
          </a:bodyPr>
          <a:lstStyle/>
          <a:p>
            <a:r>
              <a:rPr lang="en-US" sz="2800" b="1" dirty="0"/>
              <a:t>Empirics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212737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(regarding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Exports</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Gain in income/productivity/innovation </a:t>
            </a:r>
            <a:r>
              <a:rPr lang="en-US" sz="1000" dirty="0">
                <a:solidFill>
                  <a:srgbClr val="A5A5A5"/>
                </a:solidFill>
                <a:latin typeface="Calibri" panose="020F0502020204030204" pitchFamily="34" charset="0"/>
                <a:cs typeface="Calibri" panose="020F0502020204030204" pitchFamily="34" charset="0"/>
              </a:rPr>
              <a:t>(Bernard et al. 2018; </a:t>
            </a:r>
            <a:r>
              <a:rPr lang="en-US" sz="1000" dirty="0" err="1">
                <a:solidFill>
                  <a:srgbClr val="A5A5A5"/>
                </a:solidFill>
                <a:latin typeface="Calibri" panose="020F0502020204030204" pitchFamily="34" charset="0"/>
                <a:cs typeface="Calibri" panose="020F0502020204030204" pitchFamily="34" charset="0"/>
              </a:rPr>
              <a:t>Helpman</a:t>
            </a:r>
            <a:r>
              <a:rPr lang="en-US" sz="1000" dirty="0">
                <a:solidFill>
                  <a:srgbClr val="A5A5A5"/>
                </a:solidFill>
                <a:latin typeface="Calibri" panose="020F0502020204030204" pitchFamily="34" charset="0"/>
                <a:cs typeface="Calibri" panose="020F0502020204030204" pitchFamily="34" charset="0"/>
              </a:rPr>
              <a:t> and Krugman 1985)</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0.74 (avg. growth rate, 1992-2015)</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External Balance: </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Persistence indicates structural/development issues; redistribution of demand </a:t>
            </a:r>
            <a:r>
              <a:rPr lang="en-US" sz="1000" dirty="0">
                <a:solidFill>
                  <a:srgbClr val="A5A5A5"/>
                </a:solidFill>
                <a:latin typeface="Calibri" panose="020F0502020204030204" pitchFamily="34" charset="0"/>
                <a:cs typeface="Calibri" panose="020F0502020204030204" pitchFamily="34" charset="0"/>
              </a:rPr>
              <a:t>(Blanchard and </a:t>
            </a:r>
            <a:r>
              <a:rPr lang="en-US" sz="1000" dirty="0" err="1">
                <a:solidFill>
                  <a:srgbClr val="A5A5A5"/>
                </a:solidFill>
                <a:latin typeface="Calibri" panose="020F0502020204030204" pitchFamily="34" charset="0"/>
                <a:cs typeface="Calibri" panose="020F0502020204030204" pitchFamily="34" charset="0"/>
              </a:rPr>
              <a:t>Milesi</a:t>
            </a:r>
            <a:r>
              <a:rPr lang="en-US" sz="1000" dirty="0">
                <a:solidFill>
                  <a:srgbClr val="A5A5A5"/>
                </a:solidFill>
                <a:latin typeface="Calibri" panose="020F0502020204030204" pitchFamily="34" charset="0"/>
                <a:cs typeface="Calibri" panose="020F0502020204030204" pitchFamily="34" charset="0"/>
              </a:rPr>
              <a:t>-Ferretti 2009; Obstfeld and Rogoff 2009; Chinn and Ito 2021)</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Success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17 of 20 highest R&amp;D expenditure countries </a:t>
            </a:r>
          </a:p>
          <a:p>
            <a:pPr marL="914400" lvl="1" indent="-317500" algn="l" rtl="0">
              <a:lnSpc>
                <a:spcPct val="115000"/>
              </a:lnSpc>
              <a:spcBef>
                <a:spcPts val="0"/>
              </a:spcBef>
              <a:spcAft>
                <a:spcPts val="0"/>
              </a:spcAft>
              <a:buClr>
                <a:schemeClr val="dk1"/>
              </a:buClr>
              <a:buSzPts val="1400"/>
              <a:buChar char="○"/>
            </a:pPr>
            <a:endParaRPr lang="en-US" dirty="0">
              <a:solidFill>
                <a:schemeClr val="dk1"/>
              </a:solidFill>
              <a:latin typeface="Calibri" panose="020F0502020204030204" pitchFamily="34" charset="0"/>
              <a:cs typeface="Calibri" panose="020F0502020204030204" pitchFamily="34" charset="0"/>
            </a:endParaRPr>
          </a:p>
          <a:p>
            <a:pPr marL="596900" lvl="1" algn="l" rtl="0">
              <a:lnSpc>
                <a:spcPct val="115000"/>
              </a:lnSpc>
              <a:spcBef>
                <a:spcPts val="0"/>
              </a:spcBef>
              <a:spcAft>
                <a:spcPts val="0"/>
              </a:spcAft>
              <a:buClr>
                <a:schemeClr val="dk1"/>
              </a:buClr>
              <a:buSzPts val="1400"/>
            </a:pPr>
            <a:endParaRPr lang="en-US"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EA22B6-1DE6-640F-9836-59D8F6385F6E}"/>
              </a:ext>
            </a:extLst>
          </p:cNvPr>
          <p:cNvSpPr txBox="1"/>
          <p:nvPr/>
        </p:nvSpPr>
        <p:spPr>
          <a:xfrm>
            <a:off x="423512" y="4581625"/>
            <a:ext cx="5141151" cy="307777"/>
          </a:xfrm>
          <a:prstGeom prst="rect">
            <a:avLst/>
          </a:prstGeom>
          <a:noFill/>
        </p:spPr>
        <p:txBody>
          <a:bodyPr wrap="none" rtlCol="0">
            <a:spAutoFit/>
          </a:bodyPr>
          <a:lstStyle/>
          <a:p>
            <a:r>
              <a:rPr lang="en-US" dirty="0">
                <a:sym typeface="Wingdings" pitchFamily="2" charset="2"/>
              </a:rPr>
              <a:t>* trade has spill-over effects (e.g., China shock, dependency)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09" name="Google Shape;209;p31"/>
          <p:cNvSpPr txBox="1"/>
          <p:nvPr/>
        </p:nvSpPr>
        <p:spPr>
          <a:xfrm>
            <a:off x="240632" y="1497475"/>
            <a:ext cx="1676413"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Gravity model:</a:t>
            </a:r>
            <a:endParaRPr sz="1600" b="1" dirty="0">
              <a:solidFill>
                <a:schemeClr val="dk1"/>
              </a:solidFill>
              <a:latin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sz="1000" dirty="0">
                <a:solidFill>
                  <a:schemeClr val="tx2">
                    <a:lumMod val="75000"/>
                  </a:schemeClr>
                </a:solidFill>
                <a:latin typeface="Calibri" panose="020F0502020204030204" pitchFamily="34" charset="0"/>
                <a:cs typeface="Calibri" panose="020F0502020204030204" pitchFamily="34" charset="0"/>
              </a:rPr>
              <a:t>(Anderson &amp; van </a:t>
            </a:r>
            <a:r>
              <a:rPr lang="en-US" sz="1000" dirty="0" err="1">
                <a:solidFill>
                  <a:schemeClr val="tx2">
                    <a:lumMod val="75000"/>
                  </a:schemeClr>
                </a:solidFill>
                <a:latin typeface="Calibri" panose="020F0502020204030204" pitchFamily="34" charset="0"/>
                <a:cs typeface="Calibri" panose="020F0502020204030204" pitchFamily="34" charset="0"/>
              </a:rPr>
              <a:t>Wincoop</a:t>
            </a:r>
            <a:r>
              <a:rPr lang="en-US" sz="1000" dirty="0">
                <a:solidFill>
                  <a:schemeClr val="tx2">
                    <a:lumMod val="75000"/>
                  </a:schemeClr>
                </a:solidFill>
                <a:latin typeface="Calibri" panose="020F0502020204030204" pitchFamily="34" charset="0"/>
                <a:cs typeface="Calibri" panose="020F0502020204030204" pitchFamily="34" charset="0"/>
              </a:rPr>
              <a:t> 2003; Carnegie 2014; Goldstein et al. 2007; Rose 2004; Yu 2010 …)</a:t>
            </a:r>
            <a:endParaRPr sz="1000" dirty="0">
              <a:solidFill>
                <a:schemeClr val="tx2">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CRE model:</a:t>
            </a:r>
          </a:p>
          <a:p>
            <a:pPr marL="0" lvl="0" indent="0" algn="l"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(correlated random-effects)</a:t>
            </a: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4CF393E-B191-727C-E1E5-B07657D08CB4}"/>
              </a:ext>
            </a:extLst>
          </p:cNvPr>
          <p:cNvSpPr txBox="1"/>
          <p:nvPr/>
        </p:nvSpPr>
        <p:spPr>
          <a:xfrm>
            <a:off x="8301440" y="2852575"/>
            <a:ext cx="849913" cy="1277273"/>
          </a:xfrm>
          <a:prstGeom prst="rect">
            <a:avLst/>
          </a:prstGeom>
          <a:noFill/>
        </p:spPr>
        <p:txBody>
          <a:bodyPr wrap="none" rtlCol="0">
            <a:spAutoFit/>
          </a:bodyPr>
          <a:lstStyle/>
          <a:p>
            <a:r>
              <a:rPr lang="en-US" sz="1200" dirty="0">
                <a:solidFill>
                  <a:srgbClr val="C00000"/>
                </a:solidFill>
                <a:latin typeface="Calibri" panose="020F0502020204030204" pitchFamily="34" charset="0"/>
                <a:cs typeface="Calibri" panose="020F0502020204030204" pitchFamily="34" charset="0"/>
              </a:rPr>
              <a:t>Polity</a:t>
            </a:r>
          </a:p>
          <a:p>
            <a:pPr>
              <a:spcBef>
                <a:spcPts val="600"/>
              </a:spcBef>
            </a:pPr>
            <a:r>
              <a:rPr lang="en-US" sz="1200" dirty="0">
                <a:solidFill>
                  <a:srgbClr val="C00000"/>
                </a:solidFill>
                <a:latin typeface="Calibri" panose="020F0502020204030204" pitchFamily="34" charset="0"/>
                <a:cs typeface="Calibri" panose="020F0502020204030204" pitchFamily="34" charset="0"/>
              </a:rPr>
              <a:t>-5: 45.5%</a:t>
            </a:r>
          </a:p>
          <a:p>
            <a:r>
              <a:rPr lang="en-US" sz="1200" dirty="0">
                <a:solidFill>
                  <a:srgbClr val="C00000"/>
                </a:solidFill>
                <a:latin typeface="Calibri" panose="020F0502020204030204" pitchFamily="34" charset="0"/>
                <a:cs typeface="Calibri" panose="020F0502020204030204" pitchFamily="34" charset="0"/>
              </a:rPr>
              <a:t> 5: 4.6%</a:t>
            </a:r>
          </a:p>
          <a:p>
            <a:endParaRPr lang="en-US" sz="1200" dirty="0">
              <a:solidFill>
                <a:srgbClr val="C00000"/>
              </a:solidFill>
              <a:latin typeface="Calibri" panose="020F0502020204030204" pitchFamily="34" charset="0"/>
              <a:cs typeface="Calibri" panose="020F0502020204030204" pitchFamily="34" charset="0"/>
            </a:endParaRPr>
          </a:p>
          <a:p>
            <a:r>
              <a:rPr lang="en-US" sz="1200" dirty="0">
                <a:solidFill>
                  <a:srgbClr val="C00000"/>
                </a:solidFill>
                <a:latin typeface="Calibri" panose="020F0502020204030204" pitchFamily="34" charset="0"/>
                <a:cs typeface="Calibri" panose="020F0502020204030204" pitchFamily="34" charset="0"/>
              </a:rPr>
              <a:t>-10: 71%</a:t>
            </a:r>
          </a:p>
          <a:p>
            <a:r>
              <a:rPr lang="en-US" sz="1200" dirty="0">
                <a:solidFill>
                  <a:srgbClr val="C00000"/>
                </a:solidFill>
                <a:latin typeface="Calibri" panose="020F0502020204030204" pitchFamily="34" charset="0"/>
                <a:cs typeface="Calibri" panose="020F0502020204030204" pitchFamily="34" charset="0"/>
              </a:rPr>
              <a:t>10: -11.4%</a:t>
            </a:r>
          </a:p>
        </p:txBody>
      </p:sp>
      <p:pic>
        <p:nvPicPr>
          <p:cNvPr id="4" name="Picture 3">
            <a:extLst>
              <a:ext uri="{FF2B5EF4-FFF2-40B4-BE49-F238E27FC236}">
                <a16:creationId xmlns:a16="http://schemas.microsoft.com/office/drawing/2014/main" id="{38B013DD-FEF0-6E5B-F793-1AC9C58195C7}"/>
              </a:ext>
            </a:extLst>
          </p:cNvPr>
          <p:cNvPicPr>
            <a:picLocks noChangeAspect="1"/>
          </p:cNvPicPr>
          <p:nvPr/>
        </p:nvPicPr>
        <p:blipFill>
          <a:blip r:embed="rId3"/>
          <a:stretch>
            <a:fillRect/>
          </a:stretch>
        </p:blipFill>
        <p:spPr>
          <a:xfrm>
            <a:off x="2006247" y="1039377"/>
            <a:ext cx="6205991" cy="4104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63449" y="2425024"/>
            <a:ext cx="2109827" cy="1407054"/>
          </a:xfrm>
          <a:prstGeom prst="rect">
            <a:avLst/>
          </a:prstGeom>
          <a:noFill/>
          <a:ln>
            <a:noFill/>
          </a:ln>
        </p:spPr>
      </p:pic>
      <p:pic>
        <p:nvPicPr>
          <p:cNvPr id="66" name="Google Shape;66;p14"/>
          <p:cNvPicPr preferRelativeResize="0"/>
          <p:nvPr/>
        </p:nvPicPr>
        <p:blipFill>
          <a:blip r:embed="rId5">
            <a:alphaModFix/>
          </a:blip>
          <a:stretch>
            <a:fillRect/>
          </a:stretch>
        </p:blipFill>
        <p:spPr>
          <a:xfrm>
            <a:off x="5066300" y="3796950"/>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282775" y="2398150"/>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5049462" y="1257913"/>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936125" y="4105550"/>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5167774" y="2471638"/>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7069325" y="120676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/Crisis</a:t>
            </a:r>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3" name="Picture 2">
            <a:extLst>
              <a:ext uri="{FF2B5EF4-FFF2-40B4-BE49-F238E27FC236}">
                <a16:creationId xmlns:a16="http://schemas.microsoft.com/office/drawing/2014/main" id="{89E4A981-4993-55F6-30D7-D0DA2B84D795}"/>
              </a:ext>
            </a:extLst>
          </p:cNvPr>
          <p:cNvPicPr>
            <a:picLocks noChangeAspect="1"/>
          </p:cNvPicPr>
          <p:nvPr/>
        </p:nvPicPr>
        <p:blipFill>
          <a:blip r:embed="rId3"/>
          <a:stretch>
            <a:fillRect/>
          </a:stretch>
        </p:blipFill>
        <p:spPr>
          <a:xfrm>
            <a:off x="1287684" y="1188024"/>
            <a:ext cx="5981218" cy="3955476"/>
          </a:xfrm>
          <a:prstGeom prst="rect">
            <a:avLst/>
          </a:prstGeom>
        </p:spPr>
      </p:pic>
    </p:spTree>
    <p:extLst>
      <p:ext uri="{BB962C8B-B14F-4D97-AF65-F5344CB8AC3E}">
        <p14:creationId xmlns:p14="http://schemas.microsoft.com/office/powerpoint/2010/main" val="380074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18882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Vary by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by Inst.</a:t>
            </a:r>
            <a:endParaRPr sz="2400" b="1" i="0" u="none" strike="noStrike" cap="none" dirty="0">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721164" cy="307777"/>
          </a:xfrm>
          <a:prstGeom prst="rect">
            <a:avLst/>
          </a:prstGeom>
          <a:noFill/>
        </p:spPr>
        <p:txBody>
          <a:bodyPr wrap="none" rtlCol="0">
            <a:spAutoFit/>
          </a:bodyPr>
          <a:lstStyle/>
          <a:p>
            <a:r>
              <a:rPr lang="en-US" dirty="0"/>
              <a:t>Semi-parametric estimation (Generalized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2.2: Vary by WTO-related Period</a:t>
            </a:r>
            <a:endParaRPr sz="2400" b="1" i="0" u="none" strike="noStrike" cap="none" dirty="0">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Hierarchical Model </a:t>
            </a:r>
          </a:p>
          <a:p>
            <a:endParaRPr lang="en-US"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(Chinn and Ito 2021; Manger and Sattler 2020)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0" y="489633"/>
            <a:ext cx="8776002"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Meanwhile: Autocratic Rise</a:t>
            </a:r>
            <a:endParaRPr sz="2400" b="1" dirty="0">
              <a:solidFill>
                <a:schemeClr val="bg2">
                  <a:lumMod val="40000"/>
                  <a:lumOff val="60000"/>
                </a:schemeClr>
              </a:solidFill>
            </a:endParaRPr>
          </a:p>
        </p:txBody>
      </p:sp>
      <p:pic>
        <p:nvPicPr>
          <p:cNvPr id="83" name="Google Shape;83;p15"/>
          <p:cNvPicPr preferRelativeResize="0"/>
          <p:nvPr/>
        </p:nvPicPr>
        <p:blipFill rotWithShape="1">
          <a:blip r:embed="rId3">
            <a:alphaModFix/>
          </a:blip>
          <a:srcRect b="24420"/>
          <a:stretch/>
        </p:blipFill>
        <p:spPr>
          <a:xfrm>
            <a:off x="4208686" y="170005"/>
            <a:ext cx="5055190" cy="2488528"/>
          </a:xfrm>
          <a:prstGeom prst="rect">
            <a:avLst/>
          </a:prstGeom>
          <a:noFill/>
          <a:ln>
            <a:noFill/>
          </a:ln>
        </p:spPr>
      </p:pic>
      <p:pic>
        <p:nvPicPr>
          <p:cNvPr id="84" name="Google Shape;84;p15"/>
          <p:cNvPicPr preferRelativeResize="0"/>
          <p:nvPr/>
        </p:nvPicPr>
        <p:blipFill rotWithShape="1">
          <a:blip r:embed="rId4">
            <a:alphaModFix/>
          </a:blip>
          <a:srcRect l="16936" b="22797"/>
          <a:stretch/>
        </p:blipFill>
        <p:spPr>
          <a:xfrm>
            <a:off x="5130788" y="3044777"/>
            <a:ext cx="4133088" cy="2082937"/>
          </a:xfrm>
          <a:prstGeom prst="rect">
            <a:avLst/>
          </a:prstGeom>
          <a:noFill/>
          <a:ln>
            <a:noFill/>
          </a:ln>
        </p:spPr>
      </p:pic>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rotWithShape="1">
          <a:blip r:embed="rId5"/>
          <a:srcRect l="15060" r="15237" b="24544"/>
          <a:stretch/>
        </p:blipFill>
        <p:spPr>
          <a:xfrm>
            <a:off x="75598" y="1486301"/>
            <a:ext cx="4133088" cy="3167566"/>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D0CC2034-715F-4B1A-4A1C-39BDB07E9E5F}"/>
                  </a:ext>
                </a:extLst>
              </p14:cNvPr>
              <p14:cNvContentPartPr/>
              <p14:nvPr/>
            </p14:nvContentPartPr>
            <p14:xfrm>
              <a:off x="7419672" y="4271616"/>
              <a:ext cx="1093320" cy="633960"/>
            </p14:xfrm>
          </p:contentPart>
        </mc:Choice>
        <mc:Fallback xmlns="">
          <p:pic>
            <p:nvPicPr>
              <p:cNvPr id="3" name="Ink 2">
                <a:extLst>
                  <a:ext uri="{FF2B5EF4-FFF2-40B4-BE49-F238E27FC236}">
                    <a16:creationId xmlns:a16="http://schemas.microsoft.com/office/drawing/2014/main" id="{D0CC2034-715F-4B1A-4A1C-39BDB07E9E5F}"/>
                  </a:ext>
                </a:extLst>
              </p:cNvPr>
              <p:cNvPicPr/>
              <p:nvPr/>
            </p:nvPicPr>
            <p:blipFill>
              <a:blip r:embed="rId7"/>
              <a:stretch>
                <a:fillRect/>
              </a:stretch>
            </p:blipFill>
            <p:spPr>
              <a:xfrm>
                <a:off x="7410672" y="4262976"/>
                <a:ext cx="1110960" cy="651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 Comparison</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87624" y="1434002"/>
            <a:ext cx="3922724" cy="2023825"/>
          </a:xfrm>
          <a:prstGeom prst="rect">
            <a:avLst/>
          </a:prstGeom>
          <a:noFill/>
          <a:ln>
            <a:noFill/>
          </a:ln>
        </p:spPr>
      </p:pic>
      <p:pic>
        <p:nvPicPr>
          <p:cNvPr id="288" name="Google Shape;288;p41"/>
          <p:cNvPicPr preferRelativeResize="0"/>
          <p:nvPr/>
        </p:nvPicPr>
        <p:blipFill>
          <a:blip r:embed="rId4">
            <a:alphaModFix/>
          </a:blip>
          <a:stretch>
            <a:fillRect/>
          </a:stretch>
        </p:blipFill>
        <p:spPr>
          <a:xfrm>
            <a:off x="3835100" y="2011275"/>
            <a:ext cx="5271824" cy="2555701"/>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197963" y="3457827"/>
            <a:ext cx="3561723" cy="1631216"/>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“...China’s political regime allows a gradualist approach which blended state control with market, and long-term planning employing mercantilism (e.g., economic zones and industrial policies) (Lin et al. 2003), as well as the suppression of labor wages…”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“…India’s democratic system, though more inclusive, must navigate coalition politics, public dissent, and legal constraints, resulting in slow decision-making and low mercantilist policies (</a:t>
            </a:r>
            <a:r>
              <a:rPr lang="en-US" sz="1000" dirty="0" err="1">
                <a:latin typeface="Calibri" panose="020F0502020204030204" pitchFamily="34" charset="0"/>
                <a:cs typeface="Calibri" panose="020F0502020204030204" pitchFamily="34" charset="0"/>
              </a:rPr>
              <a:t>Groth</a:t>
            </a:r>
            <a:r>
              <a:rPr lang="en-US" sz="1000" dirty="0">
                <a:latin typeface="Calibri" panose="020F0502020204030204" pitchFamily="34" charset="0"/>
                <a:cs typeface="Calibri" panose="020F0502020204030204" pitchFamily="34" charset="0"/>
              </a:rPr>
              <a:t> 2006)…”</a:t>
            </a:r>
          </a:p>
        </p:txBody>
      </p:sp>
      <p:sp>
        <p:nvSpPr>
          <p:cNvPr id="3" name="TextBox 2">
            <a:extLst>
              <a:ext uri="{FF2B5EF4-FFF2-40B4-BE49-F238E27FC236}">
                <a16:creationId xmlns:a16="http://schemas.microsoft.com/office/drawing/2014/main" id="{C81C96E0-D492-A136-10B7-3F2378825C0A}"/>
              </a:ext>
            </a:extLst>
          </p:cNvPr>
          <p:cNvSpPr txBox="1"/>
          <p:nvPr/>
        </p:nvSpPr>
        <p:spPr>
          <a:xfrm>
            <a:off x="4147794" y="4653867"/>
            <a:ext cx="1904689" cy="307777"/>
          </a:xfrm>
          <a:prstGeom prst="rect">
            <a:avLst/>
          </a:prstGeom>
          <a:noFill/>
        </p:spPr>
        <p:txBody>
          <a:bodyPr wrap="none" rtlCol="0">
            <a:spAutoFit/>
          </a:bodyPr>
          <a:lstStyle/>
          <a:p>
            <a:r>
              <a:rPr lang="en-US" dirty="0"/>
              <a:t>See paper for more…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Possible Questions</a:t>
            </a:r>
            <a:endParaRPr sz="2400" b="1" i="0" u="none" strike="noStrike" cap="none" dirty="0">
              <a:solidFill>
                <a:schemeClr val="lt1"/>
              </a:solidFill>
            </a:endParaRPr>
          </a:p>
        </p:txBody>
      </p:sp>
      <p:sp>
        <p:nvSpPr>
          <p:cNvPr id="295" name="Google Shape;295;p42"/>
          <p:cNvSpPr txBox="1"/>
          <p:nvPr/>
        </p:nvSpPr>
        <p:spPr>
          <a:xfrm>
            <a:off x="413950" y="1365150"/>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Spillover and 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FDI?</a:t>
            </a: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9144000" cy="3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Takeaways:</a:t>
            </a:r>
            <a:endParaRPr sz="1600" b="1"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Autocratic success is unlikely without a globalized economy (related: democratic backsliding)</a:t>
            </a:r>
            <a:endParaRPr sz="1600" dirty="0">
              <a:solidFill>
                <a:schemeClr val="dk1"/>
              </a:solidFill>
              <a:latin typeface="Calibri" panose="020F0502020204030204" pitchFamily="34" charset="0"/>
              <a:cs typeface="Calibri" panose="020F0502020204030204" pitchFamily="34" charset="0"/>
            </a:endParaRPr>
          </a:p>
          <a:p>
            <a:pPr marL="457200" lvl="8" indent="-317500">
              <a:spcBef>
                <a:spcPts val="1000"/>
              </a:spcBef>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A theory for global democracy crisis ⇒ </a:t>
            </a:r>
            <a:r>
              <a:rPr lang="en-US" sz="1600" b="1" dirty="0">
                <a:solidFill>
                  <a:schemeClr val="dk1"/>
                </a:solidFill>
                <a:latin typeface="Calibri" panose="020F0502020204030204" pitchFamily="34" charset="0"/>
                <a:cs typeface="Calibri" panose="020F0502020204030204" pitchFamily="34" charset="0"/>
              </a:rPr>
              <a:t>external factor </a:t>
            </a:r>
            <a:r>
              <a:rPr lang="en-US" sz="1600" dirty="0">
                <a:solidFill>
                  <a:schemeClr val="dk1"/>
                </a:solidFill>
                <a:latin typeface="Calibri" panose="020F0502020204030204" pitchFamily="34" charset="0"/>
                <a:cs typeface="Calibri" panose="020F0502020204030204" pitchFamily="34" charset="0"/>
              </a:rPr>
              <a:t>(complement Acemoglu et al., Ang…)</a:t>
            </a:r>
            <a:endParaRPr sz="1600"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If “Trump is the outcome” due to structural causes behind trend – get worse if causes unaddressed</a:t>
            </a: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Free trade/globalization is not wrong; policymakers ignored assumptions</a:t>
            </a:r>
            <a:endParaRPr sz="1600" dirty="0">
              <a:solidFill>
                <a:schemeClr val="dk1"/>
              </a:solidFill>
              <a:latin typeface="Calibri" panose="020F0502020204030204" pitchFamily="34" charset="0"/>
              <a:cs typeface="Calibri" panose="020F0502020204030204" pitchFamily="34" charset="0"/>
            </a:endParaRPr>
          </a:p>
          <a:p>
            <a:pPr marL="457200" lvl="0" indent="0" algn="l" rtl="0">
              <a:lnSpc>
                <a:spcPct val="115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B46117D-A526-8DBF-A01A-B148680B4AA4}"/>
              </a:ext>
            </a:extLst>
          </p:cNvPr>
          <p:cNvSpPr txBox="1"/>
          <p:nvPr/>
        </p:nvSpPr>
        <p:spPr>
          <a:xfrm>
            <a:off x="7190072" y="4744722"/>
            <a:ext cx="1069524" cy="307777"/>
          </a:xfrm>
          <a:prstGeom prst="rect">
            <a:avLst/>
          </a:prstGeom>
          <a:noFill/>
        </p:spPr>
        <p:txBody>
          <a:bodyPr wrap="none" rtlCol="0">
            <a:spAutoFit/>
          </a:bodyPr>
          <a:lstStyle/>
          <a:p>
            <a:r>
              <a:rPr lang="en-US" dirty="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B6E3D5-3AC3-63A3-464A-494544BD6D61}"/>
              </a:ext>
            </a:extLst>
          </p:cNvPr>
          <p:cNvSpPr txBox="1"/>
          <p:nvPr/>
        </p:nvSpPr>
        <p:spPr>
          <a:xfrm>
            <a:off x="1015999" y="1257180"/>
            <a:ext cx="6925733" cy="2246769"/>
          </a:xfrm>
          <a:prstGeom prst="rect">
            <a:avLst/>
          </a:prstGeom>
          <a:noFill/>
        </p:spPr>
        <p:txBody>
          <a:bodyPr wrap="square">
            <a:spAutoFit/>
          </a:bodyPr>
          <a:lstStyle/>
          <a:p>
            <a:r>
              <a:rPr lang="en-US" sz="1800" dirty="0"/>
              <a:t>"With the spectacular economic growth under nondemocracy in China, the eclipse of the Arab Spring, and the recent rise of populist politics in Europe and the United States, the view that democratic institutions are at best irrelevant and at worst a hindrance for economic growth has become increasingly popular in both academia and policy discourse. </a:t>
            </a:r>
          </a:p>
          <a:p>
            <a:endParaRPr lang="en-US" dirty="0"/>
          </a:p>
          <a:p>
            <a:pPr algn="r"/>
            <a:r>
              <a:rPr lang="en-US" sz="1800" dirty="0"/>
              <a:t>–– Acemoglu et al. 2019</a:t>
            </a:r>
          </a:p>
        </p:txBody>
      </p:sp>
    </p:spTree>
    <p:extLst>
      <p:ext uri="{BB962C8B-B14F-4D97-AF65-F5344CB8AC3E}">
        <p14:creationId xmlns:p14="http://schemas.microsoft.com/office/powerpoint/2010/main" val="123364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What Does Literature Tell?</a:t>
            </a:r>
            <a:endParaRPr sz="2400" b="1" dirty="0">
              <a:solidFill>
                <a:schemeClr val="lt1"/>
              </a:solidFill>
            </a:endParaRPr>
          </a:p>
        </p:txBody>
      </p:sp>
      <p:sp>
        <p:nvSpPr>
          <p:cNvPr id="101" name="Google Shape;101;p17"/>
          <p:cNvSpPr txBox="1"/>
          <p:nvPr/>
        </p:nvSpPr>
        <p:spPr>
          <a:xfrm>
            <a:off x="374673" y="1701608"/>
            <a:ext cx="4731490" cy="3571767"/>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Growth</a:t>
            </a:r>
            <a:r>
              <a:rPr lang="en-US" sz="1600" dirty="0">
                <a:solidFill>
                  <a:schemeClr val="dk1"/>
                </a:solidFill>
                <a:latin typeface="Calibri" panose="020F0502020204030204" pitchFamily="34" charset="0"/>
                <a:cs typeface="Calibri" panose="020F0502020204030204" pitchFamily="34" charset="0"/>
              </a:rPr>
              <a:t>: mixed</a:t>
            </a:r>
          </a:p>
          <a:p>
            <a:pPr marL="114300" lvl="0" algn="l" rtl="0">
              <a:lnSpc>
                <a:spcPct val="150000"/>
              </a:lnSpc>
              <a:spcBef>
                <a:spcPts val="0"/>
              </a:spcBef>
              <a:spcAft>
                <a:spcPts val="0"/>
              </a:spcAft>
              <a:buClr>
                <a:schemeClr val="dk1"/>
              </a:buClr>
              <a:buSzPts val="1800"/>
            </a:pPr>
            <a:r>
              <a:rPr lang="en-US" sz="1200" dirty="0">
                <a:solidFill>
                  <a:srgbClr val="B7B7B7"/>
                </a:solidFill>
                <a:latin typeface="Calibri" panose="020F0502020204030204" pitchFamily="34" charset="0"/>
                <a:cs typeface="Calibri" panose="020F0502020204030204" pitchFamily="34" charset="0"/>
              </a:rPr>
              <a:t>         (</a:t>
            </a:r>
            <a:r>
              <a:rPr lang="en-US" sz="1200" dirty="0" err="1">
                <a:solidFill>
                  <a:srgbClr val="B7B7B7"/>
                </a:solidFill>
                <a:latin typeface="Calibri" panose="020F0502020204030204" pitchFamily="34" charset="0"/>
                <a:cs typeface="Calibri" panose="020F0502020204030204" pitchFamily="34" charset="0"/>
              </a:rPr>
              <a:t>Przeworski</a:t>
            </a:r>
            <a:r>
              <a:rPr lang="en-US" sz="1200" dirty="0">
                <a:solidFill>
                  <a:srgbClr val="B7B7B7"/>
                </a:solidFill>
                <a:latin typeface="Calibri" panose="020F0502020204030204" pitchFamily="34" charset="0"/>
                <a:cs typeface="Calibri" panose="020F0502020204030204" pitchFamily="34" charset="0"/>
              </a:rPr>
              <a:t> et al. 2000; Barro 1996)</a:t>
            </a:r>
            <a:endParaRPr sz="1600" dirty="0">
              <a:solidFill>
                <a:schemeClr val="dk1"/>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Exports</a:t>
            </a:r>
            <a:r>
              <a:rPr lang="en-US" sz="1600" dirty="0">
                <a:solidFill>
                  <a:schemeClr val="dk1"/>
                </a:solidFill>
                <a:latin typeface="Calibri" panose="020F0502020204030204" pitchFamily="34" charset="0"/>
                <a:cs typeface="Calibri" panose="020F0502020204030204" pitchFamily="34" charset="0"/>
              </a:rPr>
              <a:t>: democracy is better </a:t>
            </a:r>
            <a:r>
              <a:rPr lang="en-US" sz="1200" dirty="0">
                <a:solidFill>
                  <a:srgbClr val="B7B7B7"/>
                </a:solidFill>
                <a:latin typeface="Calibri" panose="020F0502020204030204" pitchFamily="34" charset="0"/>
                <a:cs typeface="Calibri" panose="020F0502020204030204" pitchFamily="34" charset="0"/>
              </a:rPr>
              <a:t>(</a:t>
            </a:r>
            <a:r>
              <a:rPr lang="en-US" sz="1200" dirty="0" err="1">
                <a:solidFill>
                  <a:srgbClr val="B7B7B7"/>
                </a:solidFill>
                <a:latin typeface="Calibri" panose="020F0502020204030204" pitchFamily="34" charset="0"/>
                <a:cs typeface="Calibri" panose="020F0502020204030204" pitchFamily="34" charset="0"/>
              </a:rPr>
              <a:t>Eichengreen</a:t>
            </a:r>
            <a:r>
              <a:rPr lang="en-US" sz="1200" dirty="0">
                <a:solidFill>
                  <a:srgbClr val="B7B7B7"/>
                </a:solidFill>
                <a:latin typeface="Calibri" panose="020F0502020204030204" pitchFamily="34" charset="0"/>
                <a:cs typeface="Calibri" panose="020F0502020204030204" pitchFamily="34" charset="0"/>
              </a:rPr>
              <a:t> and </a:t>
            </a:r>
            <a:r>
              <a:rPr lang="en-US" sz="1200" dirty="0" err="1">
                <a:solidFill>
                  <a:srgbClr val="B7B7B7"/>
                </a:solidFill>
                <a:latin typeface="Calibri" panose="020F0502020204030204" pitchFamily="34" charset="0"/>
                <a:cs typeface="Calibri" panose="020F0502020204030204" pitchFamily="34" charset="0"/>
              </a:rPr>
              <a:t>Leblang</a:t>
            </a:r>
            <a:r>
              <a:rPr lang="en-US" sz="1200" dirty="0">
                <a:solidFill>
                  <a:srgbClr val="B7B7B7"/>
                </a:solidFill>
                <a:latin typeface="Calibri" panose="020F0502020204030204" pitchFamily="34" charset="0"/>
                <a:cs typeface="Calibri" panose="020F0502020204030204" pitchFamily="34" charset="0"/>
              </a:rPr>
              <a:t> 2007; Levchenko 2007; Yu 2010)</a:t>
            </a:r>
          </a:p>
          <a:p>
            <a:pPr marL="457200" indent="-342900">
              <a:lnSpc>
                <a:spcPct val="150000"/>
              </a:lnSpc>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Institutional theory</a:t>
            </a:r>
            <a:r>
              <a:rPr lang="en-US" sz="1600" dirty="0">
                <a:solidFill>
                  <a:schemeClr val="dk1"/>
                </a:solidFill>
                <a:latin typeface="Calibri" panose="020F0502020204030204" pitchFamily="34" charset="0"/>
                <a:cs typeface="Calibri" panose="020F0502020204030204" pitchFamily="34" charset="0"/>
              </a:rPr>
              <a:t>: inclusiveness is better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(Acemoglu et al. 2001; Acemoglu et al. 2012; North 1990)</a:t>
            </a:r>
          </a:p>
          <a:p>
            <a:pPr marL="457200" lvl="0" indent="-342900">
              <a:lnSpc>
                <a:spcPct val="150000"/>
              </a:lnSpc>
              <a:spcBef>
                <a:spcPts val="600"/>
              </a:spcBef>
              <a:buClr>
                <a:schemeClr val="dk1"/>
              </a:buClr>
              <a:buSzPts val="1800"/>
              <a:buChar char="●"/>
            </a:pPr>
            <a:endParaRPr lang="en-US" sz="1200" dirty="0">
              <a:solidFill>
                <a:srgbClr val="B7B7B7"/>
              </a:solidFill>
              <a:latin typeface="Calibri" panose="020F0502020204030204" pitchFamily="34" charset="0"/>
              <a:cs typeface="Calibri" panose="020F0502020204030204" pitchFamily="34" charset="0"/>
            </a:endParaRPr>
          </a:p>
          <a:p>
            <a:pPr marL="114300">
              <a:lnSpc>
                <a:spcPct val="150000"/>
              </a:lnSpc>
              <a:buClr>
                <a:schemeClr val="dk1"/>
              </a:buClr>
              <a:buSzPts val="1800"/>
            </a:pPr>
            <a:endParaRPr lang="en-US" sz="1200" dirty="0">
              <a:solidFill>
                <a:srgbClr val="B7B7B7"/>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102" name="Google Shape;102;p17"/>
          <p:cNvSpPr txBox="1"/>
          <p:nvPr/>
        </p:nvSpPr>
        <p:spPr>
          <a:xfrm>
            <a:off x="5579600" y="2299003"/>
            <a:ext cx="365929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Mostly use </a:t>
            </a:r>
            <a:r>
              <a:rPr lang="en-US" dirty="0">
                <a:solidFill>
                  <a:srgbClr val="C00000"/>
                </a:solidFill>
                <a:latin typeface="Calibri" panose="020F0502020204030204" pitchFamily="34" charset="0"/>
                <a:cs typeface="Calibri" panose="020F0502020204030204" pitchFamily="34" charset="0"/>
              </a:rPr>
              <a:t>pre-2000 data</a:t>
            </a:r>
            <a:endParaRPr dirty="0">
              <a:solidFill>
                <a:srgbClr val="C00000"/>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Primarily on </a:t>
            </a:r>
            <a:r>
              <a:rPr lang="en-US" dirty="0">
                <a:solidFill>
                  <a:srgbClr val="C00000"/>
                </a:solidFill>
                <a:latin typeface="Calibri" panose="020F0502020204030204" pitchFamily="34" charset="0"/>
                <a:cs typeface="Calibri" panose="020F0502020204030204" pitchFamily="34" charset="0"/>
              </a:rPr>
              <a:t>internal mechanisms</a:t>
            </a:r>
          </a:p>
          <a:p>
            <a:pPr marL="457200" lvl="0" indent="-317500" algn="l" rtl="0">
              <a:spcBef>
                <a:spcPts val="0"/>
              </a:spcBef>
              <a:spcAft>
                <a:spcPts val="0"/>
              </a:spcAft>
              <a:buClr>
                <a:schemeClr val="dk1"/>
              </a:buClr>
              <a:buSzPts val="1400"/>
              <a:buChar char="●"/>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Ignore </a:t>
            </a:r>
            <a:r>
              <a:rPr lang="en-US" dirty="0">
                <a:solidFill>
                  <a:srgbClr val="C00000"/>
                </a:solidFill>
                <a:latin typeface="Calibri" panose="020F0502020204030204" pitchFamily="34" charset="0"/>
                <a:cs typeface="Calibri" panose="020F0502020204030204" pitchFamily="34" charset="0"/>
              </a:rPr>
              <a:t>contextual change</a:t>
            </a:r>
            <a:r>
              <a:rPr lang="en-US" dirty="0">
                <a:solidFill>
                  <a:schemeClr val="dk1"/>
                </a:solidFill>
                <a:latin typeface="Calibri" panose="020F0502020204030204" pitchFamily="34" charset="0"/>
                <a:cs typeface="Calibri" panose="020F0502020204030204" pitchFamily="34" charset="0"/>
              </a:rPr>
              <a:t>: post-1990 </a:t>
            </a:r>
            <a:r>
              <a:rPr lang="en-US" dirty="0">
                <a:solidFill>
                  <a:schemeClr val="tx1"/>
                </a:solidFill>
                <a:latin typeface="Calibri" panose="020F0502020204030204" pitchFamily="34" charset="0"/>
                <a:cs typeface="Calibri" panose="020F0502020204030204" pitchFamily="34" charset="0"/>
              </a:rPr>
              <a:t>globalization</a:t>
            </a:r>
          </a:p>
          <a:p>
            <a:pPr marL="457200" lvl="0" indent="-317500" algn="l" rtl="0">
              <a:spcBef>
                <a:spcPts val="0"/>
              </a:spcBef>
              <a:spcAft>
                <a:spcPts val="0"/>
              </a:spcAft>
              <a:buClr>
                <a:schemeClr val="dk1"/>
              </a:buClr>
              <a:buSzPts val="1400"/>
              <a:buChar char="●"/>
            </a:pPr>
            <a:endParaRPr lang="en-US" dirty="0">
              <a:solidFill>
                <a:srgbClr val="C00000"/>
              </a:solidFill>
              <a:latin typeface="Calibri" panose="020F0502020204030204" pitchFamily="34" charset="0"/>
              <a:cs typeface="Calibri" panose="020F0502020204030204" pitchFamily="34" charset="0"/>
            </a:endParaRPr>
          </a:p>
        </p:txBody>
      </p:sp>
      <p:pic>
        <p:nvPicPr>
          <p:cNvPr id="103" name="Google Shape;103;p17"/>
          <p:cNvPicPr preferRelativeResize="0"/>
          <p:nvPr/>
        </p:nvPicPr>
        <p:blipFill>
          <a:blip r:embed="rId3">
            <a:alphaModFix/>
          </a:blip>
          <a:stretch>
            <a:fillRect/>
          </a:stretch>
        </p:blipFill>
        <p:spPr>
          <a:xfrm>
            <a:off x="5263975" y="1701608"/>
            <a:ext cx="315625" cy="2495488"/>
          </a:xfrm>
          <a:prstGeom prst="rect">
            <a:avLst/>
          </a:prstGeom>
          <a:noFill/>
          <a:ln>
            <a:noFill/>
          </a:ln>
        </p:spPr>
      </p:pic>
    </p:spTree>
    <p:extLst>
      <p:ext uri="{BB962C8B-B14F-4D97-AF65-F5344CB8AC3E}">
        <p14:creationId xmlns:p14="http://schemas.microsoft.com/office/powerpoint/2010/main" val="30819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3462807" cy="523220"/>
          </a:xfrm>
          <a:prstGeom prst="rect">
            <a:avLst/>
          </a:prstGeom>
          <a:noFill/>
        </p:spPr>
        <p:txBody>
          <a:bodyPr wrap="none" rtlCol="0">
            <a:spAutoFit/>
          </a:bodyPr>
          <a:lstStyle/>
          <a:p>
            <a:r>
              <a:rPr lang="en-US" sz="2800" b="1" dirty="0">
                <a:solidFill>
                  <a:schemeClr val="bg1"/>
                </a:solidFill>
              </a:rPr>
              <a:t>Contextual Change</a:t>
            </a:r>
          </a:p>
        </p:txBody>
      </p:sp>
      <p:sp>
        <p:nvSpPr>
          <p:cNvPr id="7" name="TextBox 6">
            <a:extLst>
              <a:ext uri="{FF2B5EF4-FFF2-40B4-BE49-F238E27FC236}">
                <a16:creationId xmlns:a16="http://schemas.microsoft.com/office/drawing/2014/main" id="{95ACC30A-02C1-2EF3-F46E-780F55970E42}"/>
              </a:ext>
            </a:extLst>
          </p:cNvPr>
          <p:cNvSpPr txBox="1"/>
          <p:nvPr/>
        </p:nvSpPr>
        <p:spPr>
          <a:xfrm>
            <a:off x="197764" y="1415480"/>
            <a:ext cx="6448569" cy="3341620"/>
          </a:xfrm>
          <a:prstGeom prst="rect">
            <a:avLst/>
          </a:prstGeom>
          <a:noFill/>
        </p:spPr>
        <p:txBody>
          <a:bodyPr wrap="square">
            <a:spAutoFit/>
          </a:bodyPr>
          <a:lstStyle/>
          <a:p>
            <a:r>
              <a:rPr lang="en-US" sz="1600" b="1" dirty="0"/>
              <a:t>Pre-1990 (Cold War): </a:t>
            </a:r>
          </a:p>
          <a:p>
            <a:pPr marL="285750" indent="-285750">
              <a:lnSpc>
                <a:spcPct val="150000"/>
              </a:lnSpc>
              <a:spcBef>
                <a:spcPts val="600"/>
              </a:spcBef>
              <a:buFont typeface="Arial" panose="020B0604020202020204" pitchFamily="34" charset="0"/>
              <a:buChar char="•"/>
            </a:pPr>
            <a:r>
              <a:rPr lang="en-US" sz="1200" dirty="0"/>
              <a:t>Constrained economic exchange, regional blocs</a:t>
            </a:r>
          </a:p>
          <a:p>
            <a:pPr marL="285750" indent="-285750">
              <a:lnSpc>
                <a:spcPct val="150000"/>
              </a:lnSpc>
              <a:spcBef>
                <a:spcPts val="600"/>
              </a:spcBef>
              <a:buFont typeface="Arial" panose="020B0604020202020204" pitchFamily="34" charset="0"/>
              <a:buChar char="•"/>
            </a:pPr>
            <a:r>
              <a:rPr lang="en-US" sz="1200" dirty="0"/>
              <a:t>Many were closed or inward-looking (e.g., ISI), “trade skepticism” </a:t>
            </a:r>
            <a:r>
              <a:rPr lang="en-US" sz="1000" dirty="0">
                <a:solidFill>
                  <a:schemeClr val="bg2">
                    <a:lumMod val="60000"/>
                    <a:lumOff val="40000"/>
                  </a:schemeClr>
                </a:solidFill>
              </a:rPr>
              <a:t>(Sachs and Warner 1995)</a:t>
            </a:r>
            <a:endParaRPr lang="en-US" sz="1000" dirty="0"/>
          </a:p>
          <a:p>
            <a:pPr marL="285750" indent="-285750">
              <a:lnSpc>
                <a:spcPct val="150000"/>
              </a:lnSpc>
              <a:spcBef>
                <a:spcPts val="600"/>
              </a:spcBef>
              <a:buFont typeface="Arial" panose="020B0604020202020204" pitchFamily="34" charset="0"/>
              <a:buChar char="•"/>
            </a:pPr>
            <a:r>
              <a:rPr lang="en-US" sz="1200" dirty="0"/>
              <a:t>Stagnation or crisis in the 1980/90s (autocracies lost out in computerization age)</a:t>
            </a:r>
            <a:endParaRPr lang="en-US" sz="1200" dirty="0">
              <a:solidFill>
                <a:schemeClr val="bg2">
                  <a:lumMod val="60000"/>
                  <a:lumOff val="40000"/>
                </a:schemeClr>
              </a:solidFill>
            </a:endParaRPr>
          </a:p>
          <a:p>
            <a:endParaRPr lang="en-US" dirty="0"/>
          </a:p>
          <a:p>
            <a:endParaRPr lang="en-US" dirty="0"/>
          </a:p>
          <a:p>
            <a:r>
              <a:rPr lang="en-US" sz="1600" b="1" dirty="0"/>
              <a:t>Post-1990: </a:t>
            </a:r>
          </a:p>
          <a:p>
            <a:pPr marL="285750" indent="-285750">
              <a:lnSpc>
                <a:spcPct val="150000"/>
              </a:lnSpc>
              <a:spcBef>
                <a:spcPts val="600"/>
              </a:spcBef>
              <a:buFont typeface="Arial" panose="020B0604020202020204" pitchFamily="34" charset="0"/>
              <a:buChar char="•"/>
            </a:pPr>
            <a:r>
              <a:rPr lang="en-US" sz="1200" dirty="0"/>
              <a:t>“Hyper-globalization”: trade, finance, GVC …</a:t>
            </a:r>
          </a:p>
          <a:p>
            <a:pPr marL="285750" indent="-285750">
              <a:lnSpc>
                <a:spcPct val="150000"/>
              </a:lnSpc>
              <a:spcBef>
                <a:spcPts val="600"/>
              </a:spcBef>
              <a:buFont typeface="Arial" panose="020B0604020202020204" pitchFamily="34" charset="0"/>
              <a:buChar char="•"/>
            </a:pPr>
            <a:r>
              <a:rPr lang="en-US" sz="1200" dirty="0"/>
              <a:t>Market-oriented and outward-looking reforms</a:t>
            </a:r>
          </a:p>
          <a:p>
            <a:pPr marL="285750" indent="-285750">
              <a:lnSpc>
                <a:spcPct val="150000"/>
              </a:lnSpc>
              <a:spcBef>
                <a:spcPts val="600"/>
              </a:spcBef>
              <a:buFont typeface="Arial" panose="020B0604020202020204" pitchFamily="34" charset="0"/>
              <a:buChar char="•"/>
            </a:pPr>
            <a:r>
              <a:rPr lang="en-US" sz="1200" dirty="0"/>
              <a:t>Engagement by West (e.g., WTO): credibility, market, capital, technology … </a:t>
            </a:r>
            <a:r>
              <a:rPr lang="en-US" sz="1000" dirty="0">
                <a:solidFill>
                  <a:schemeClr val="bg2">
                    <a:lumMod val="60000"/>
                    <a:lumOff val="40000"/>
                  </a:schemeClr>
                </a:solidFill>
              </a:rPr>
              <a:t>(Arias et al. 2018; </a:t>
            </a:r>
            <a:r>
              <a:rPr lang="en-US" sz="1000" dirty="0" err="1">
                <a:solidFill>
                  <a:schemeClr val="bg2">
                    <a:lumMod val="60000"/>
                    <a:lumOff val="40000"/>
                  </a:schemeClr>
                </a:solidFill>
              </a:rPr>
              <a:t>Baccini</a:t>
            </a:r>
            <a:r>
              <a:rPr lang="en-US" sz="1000" dirty="0">
                <a:solidFill>
                  <a:schemeClr val="bg2">
                    <a:lumMod val="60000"/>
                    <a:lumOff val="40000"/>
                  </a:schemeClr>
                </a:solidFill>
              </a:rPr>
              <a:t> and </a:t>
            </a:r>
            <a:r>
              <a:rPr lang="en-US" sz="1000" dirty="0" err="1">
                <a:solidFill>
                  <a:schemeClr val="bg2">
                    <a:lumMod val="60000"/>
                    <a:lumOff val="40000"/>
                  </a:schemeClr>
                </a:solidFill>
              </a:rPr>
              <a:t>Urpelainen</a:t>
            </a:r>
            <a:r>
              <a:rPr lang="en-US" sz="1000" dirty="0">
                <a:solidFill>
                  <a:schemeClr val="bg2">
                    <a:lumMod val="60000"/>
                    <a:lumOff val="40000"/>
                  </a:schemeClr>
                </a:solidFill>
              </a:rPr>
              <a:t> 2015; Baldwin 2016; Hafner-Burton and Schneider 2019). </a:t>
            </a:r>
          </a:p>
        </p:txBody>
      </p:sp>
      <p:sp>
        <p:nvSpPr>
          <p:cNvPr id="10" name="TextBox 9">
            <a:extLst>
              <a:ext uri="{FF2B5EF4-FFF2-40B4-BE49-F238E27FC236}">
                <a16:creationId xmlns:a16="http://schemas.microsoft.com/office/drawing/2014/main" id="{E9D198EB-2672-2F1F-152E-1848504E1008}"/>
              </a:ext>
            </a:extLst>
          </p:cNvPr>
          <p:cNvSpPr txBox="1"/>
          <p:nvPr/>
        </p:nvSpPr>
        <p:spPr>
          <a:xfrm>
            <a:off x="6619174" y="3882040"/>
            <a:ext cx="2327062" cy="446276"/>
          </a:xfrm>
          <a:prstGeom prst="rect">
            <a:avLst/>
          </a:prstGeom>
          <a:noFill/>
        </p:spPr>
        <p:txBody>
          <a:bodyPr wrap="square" rtlCol="0">
            <a:spAutoFit/>
          </a:bodyPr>
          <a:lstStyle/>
          <a:p>
            <a:r>
              <a:rPr lang="en-US" sz="1200" dirty="0">
                <a:sym typeface="Wingdings" pitchFamily="2" charset="2"/>
              </a:rPr>
              <a:t> </a:t>
            </a:r>
            <a:r>
              <a:rPr lang="en-US" sz="1050" dirty="0">
                <a:sym typeface="Wingdings" pitchFamily="2" charset="2"/>
              </a:rPr>
              <a:t>Important for autocracy: low internal demand &amp; credibility</a:t>
            </a:r>
            <a:endParaRPr lang="en-US" sz="1200" dirty="0"/>
          </a:p>
        </p:txBody>
      </p:sp>
    </p:spTree>
    <p:extLst>
      <p:ext uri="{BB962C8B-B14F-4D97-AF65-F5344CB8AC3E}">
        <p14:creationId xmlns:p14="http://schemas.microsoft.com/office/powerpoint/2010/main" val="46642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8467"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2861681" cy="523220"/>
          </a:xfrm>
          <a:prstGeom prst="rect">
            <a:avLst/>
          </a:prstGeom>
          <a:noFill/>
        </p:spPr>
        <p:txBody>
          <a:bodyPr wrap="none" rtlCol="0">
            <a:spAutoFit/>
          </a:bodyPr>
          <a:lstStyle/>
          <a:p>
            <a:r>
              <a:rPr lang="en-US" sz="2800" b="1" dirty="0">
                <a:solidFill>
                  <a:schemeClr val="bg1"/>
                </a:solidFill>
              </a:rPr>
              <a:t>Example: Trade</a:t>
            </a:r>
          </a:p>
        </p:txBody>
      </p:sp>
      <p:pic>
        <p:nvPicPr>
          <p:cNvPr id="4" name="Picture 3">
            <a:extLst>
              <a:ext uri="{FF2B5EF4-FFF2-40B4-BE49-F238E27FC236}">
                <a16:creationId xmlns:a16="http://schemas.microsoft.com/office/drawing/2014/main" id="{A701B4A3-9C56-87F2-D197-B6CAF2616697}"/>
              </a:ext>
            </a:extLst>
          </p:cNvPr>
          <p:cNvPicPr>
            <a:picLocks noChangeAspect="1"/>
          </p:cNvPicPr>
          <p:nvPr/>
        </p:nvPicPr>
        <p:blipFill>
          <a:blip r:embed="rId2"/>
          <a:stretch>
            <a:fillRect/>
          </a:stretch>
        </p:blipFill>
        <p:spPr>
          <a:xfrm>
            <a:off x="-263215" y="1123829"/>
            <a:ext cx="4538632" cy="2430893"/>
          </a:xfrm>
          <a:prstGeom prst="rect">
            <a:avLst/>
          </a:prstGeom>
        </p:spPr>
      </p:pic>
      <p:pic>
        <p:nvPicPr>
          <p:cNvPr id="5" name="Picture 4">
            <a:extLst>
              <a:ext uri="{FF2B5EF4-FFF2-40B4-BE49-F238E27FC236}">
                <a16:creationId xmlns:a16="http://schemas.microsoft.com/office/drawing/2014/main" id="{8125FE33-DBBD-8685-922A-0783A39886B9}"/>
              </a:ext>
            </a:extLst>
          </p:cNvPr>
          <p:cNvPicPr>
            <a:picLocks noChangeAspect="1"/>
          </p:cNvPicPr>
          <p:nvPr/>
        </p:nvPicPr>
        <p:blipFill>
          <a:blip r:embed="rId3"/>
          <a:stretch>
            <a:fillRect/>
          </a:stretch>
        </p:blipFill>
        <p:spPr>
          <a:xfrm>
            <a:off x="4275417" y="2675050"/>
            <a:ext cx="4538632" cy="2136112"/>
          </a:xfrm>
          <a:prstGeom prst="rect">
            <a:avLst/>
          </a:prstGeom>
        </p:spPr>
      </p:pic>
    </p:spTree>
    <p:extLst>
      <p:ext uri="{BB962C8B-B14F-4D97-AF65-F5344CB8AC3E}">
        <p14:creationId xmlns:p14="http://schemas.microsoft.com/office/powerpoint/2010/main" val="19516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Against the Backdrop: Argument</a:t>
            </a:r>
            <a:endParaRPr sz="2400" b="1" i="0" u="none" strike="noStrike" cap="none" dirty="0">
              <a:solidFill>
                <a:schemeClr val="lt1"/>
              </a:solidFill>
            </a:endParaRPr>
          </a:p>
        </p:txBody>
      </p:sp>
      <p:sp>
        <p:nvSpPr>
          <p:cNvPr id="110" name="Google Shape;110;p18"/>
          <p:cNvSpPr/>
          <p:nvPr/>
        </p:nvSpPr>
        <p:spPr>
          <a:xfrm>
            <a:off x="201250" y="1601975"/>
            <a:ext cx="8163817" cy="3051892"/>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800" dirty="0">
                <a:solidFill>
                  <a:schemeClr val="dk1"/>
                </a:solidFill>
                <a:latin typeface="Calibri" panose="020F0502020204030204" pitchFamily="34" charset="0"/>
                <a:cs typeface="Calibri" panose="020F0502020204030204" pitchFamily="34" charset="0"/>
              </a:rPr>
              <a:t>A special form of autocratic regime types:</a:t>
            </a:r>
            <a:endParaRPr sz="1800" dirty="0">
              <a:solidFill>
                <a:schemeClr val="dk1"/>
              </a:solidFill>
              <a:latin typeface="Calibri" panose="020F0502020204030204" pitchFamily="34" charset="0"/>
              <a:cs typeface="Calibri" panose="020F0502020204030204" pitchFamily="34" charset="0"/>
            </a:endParaRPr>
          </a:p>
          <a:p>
            <a:pPr marL="914400" lvl="1" indent="-342900">
              <a:lnSpc>
                <a:spcPct val="150000"/>
              </a:lnSpc>
              <a:spcBef>
                <a:spcPts val="1000"/>
              </a:spcBef>
              <a:buClr>
                <a:schemeClr val="dk1"/>
              </a:buClr>
              <a:buSzPts val="1800"/>
              <a:buChar char="○"/>
            </a:pPr>
            <a:r>
              <a:rPr lang="en-US" dirty="0">
                <a:solidFill>
                  <a:schemeClr val="dk1"/>
                </a:solidFill>
                <a:latin typeface="Calibri" panose="020F0502020204030204" pitchFamily="34" charset="0"/>
                <a:cs typeface="Calibri" panose="020F0502020204030204" pitchFamily="34" charset="0"/>
              </a:rPr>
              <a:t>Economically reformed and engaged (e.g., WTO): “</a:t>
            </a:r>
            <a:r>
              <a:rPr lang="en-US" dirty="0">
                <a:solidFill>
                  <a:schemeClr val="tx1"/>
                </a:solidFill>
                <a:latin typeface="Calibri" panose="020F0502020204030204" pitchFamily="34" charset="0"/>
                <a:cs typeface="Calibri" panose="020F0502020204030204" pitchFamily="34" charset="0"/>
              </a:rPr>
              <a:t>engaged reformers” </a:t>
            </a:r>
            <a:r>
              <a:rPr lang="en-US" dirty="0">
                <a:solidFill>
                  <a:schemeClr val="tx1"/>
                </a:solidFill>
                <a:latin typeface="Calibri" panose="020F0502020204030204" pitchFamily="34" charset="0"/>
                <a:cs typeface="Calibri" panose="020F0502020204030204" pitchFamily="34" charset="0"/>
                <a:sym typeface="Wingdings" pitchFamily="2" charset="2"/>
              </a:rPr>
              <a:t> </a:t>
            </a:r>
            <a:r>
              <a:rPr lang="en-US" dirty="0">
                <a:solidFill>
                  <a:schemeClr val="tx1"/>
                </a:solidFill>
                <a:latin typeface="Calibri" panose="020F0502020204030204" pitchFamily="34" charset="0"/>
                <a:cs typeface="Calibri" panose="020F0502020204030204" pitchFamily="34" charset="0"/>
              </a:rPr>
              <a:t>scope condition</a:t>
            </a:r>
            <a:endParaRPr lang="en-US" i="1" dirty="0">
              <a:solidFill>
                <a:schemeClr val="tx1"/>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r>
              <a:rPr lang="en-US" i="1" dirty="0">
                <a:solidFill>
                  <a:schemeClr val="dk1"/>
                </a:solidFill>
                <a:latin typeface="Calibri" panose="020F0502020204030204" pitchFamily="34" charset="0"/>
                <a:cs typeface="Calibri" panose="020F0502020204030204" pitchFamily="34" charset="0"/>
              </a:rPr>
              <a:t>Stronger</a:t>
            </a:r>
            <a:r>
              <a:rPr lang="en-US" dirty="0">
                <a:solidFill>
                  <a:schemeClr val="dk1"/>
                </a:solidFill>
                <a:latin typeface="Calibri" panose="020F0502020204030204" pitchFamily="34" charset="0"/>
                <a:cs typeface="Calibri" panose="020F0502020204030204" pitchFamily="34" charset="0"/>
              </a:rPr>
              <a:t> inst./non-inst. abilities in competing for </a:t>
            </a:r>
            <a:r>
              <a:rPr lang="en-US" dirty="0">
                <a:solidFill>
                  <a:srgbClr val="C00000"/>
                </a:solidFill>
                <a:latin typeface="Calibri" panose="020F0502020204030204" pitchFamily="34" charset="0"/>
                <a:cs typeface="Calibri" panose="020F0502020204030204" pitchFamily="34" charset="0"/>
              </a:rPr>
              <a:t>external demand </a:t>
            </a:r>
            <a:r>
              <a:rPr lang="en-US" dirty="0">
                <a:solidFill>
                  <a:schemeClr val="tx1"/>
                </a:solidFill>
                <a:latin typeface="Calibri" panose="020F0502020204030204" pitchFamily="34" charset="0"/>
                <a:cs typeface="Calibri" panose="020F0502020204030204" pitchFamily="34" charset="0"/>
              </a:rPr>
              <a:t>than its democratic “counterfactual”</a:t>
            </a:r>
          </a:p>
          <a:p>
            <a:pPr marL="914400" lvl="1" indent="-342900">
              <a:lnSpc>
                <a:spcPct val="150000"/>
              </a:lnSpc>
              <a:buClr>
                <a:schemeClr val="dk1"/>
              </a:buClr>
              <a:buSzPts val="1800"/>
              <a:buFont typeface="Arial"/>
              <a:buChar char="○"/>
            </a:pPr>
            <a:r>
              <a:rPr lang="en-US" dirty="0">
                <a:solidFill>
                  <a:schemeClr val="dk1"/>
                </a:solidFill>
                <a:latin typeface="Calibri" panose="020F0502020204030204" pitchFamily="34" charset="0"/>
                <a:cs typeface="Calibri" panose="020F0502020204030204" pitchFamily="34" charset="0"/>
              </a:rPr>
              <a:t>Although</a:t>
            </a:r>
            <a:r>
              <a:rPr lang="en-US" i="1" dirty="0">
                <a:solidFill>
                  <a:schemeClr val="dk1"/>
                </a:solidFill>
                <a:latin typeface="Calibri" panose="020F0502020204030204" pitchFamily="34" charset="0"/>
                <a:cs typeface="Calibri" panose="020F0502020204030204" pitchFamily="34" charset="0"/>
              </a:rPr>
              <a:t> weaker</a:t>
            </a:r>
            <a:r>
              <a:rPr lang="en-US" dirty="0">
                <a:solidFill>
                  <a:schemeClr val="dk1"/>
                </a:solidFill>
                <a:latin typeface="Calibri" panose="020F0502020204030204" pitchFamily="34" charset="0"/>
                <a:cs typeface="Calibri" panose="020F0502020204030204" pitchFamily="34" charset="0"/>
              </a:rPr>
              <a:t> in </a:t>
            </a:r>
            <a:r>
              <a:rPr lang="en-US" dirty="0">
                <a:solidFill>
                  <a:srgbClr val="C00000"/>
                </a:solidFill>
                <a:latin typeface="Calibri" panose="020F0502020204030204" pitchFamily="34" charset="0"/>
                <a:cs typeface="Calibri" panose="020F0502020204030204" pitchFamily="34" charset="0"/>
              </a:rPr>
              <a:t>internal demand</a:t>
            </a:r>
            <a:r>
              <a:rPr lang="en-US" dirty="0">
                <a:solidFill>
                  <a:schemeClr val="tx1"/>
                </a:solidFill>
                <a:latin typeface="Calibri" panose="020F0502020204030204" pitchFamily="34" charset="0"/>
                <a:cs typeface="Calibri" panose="020F0502020204030204" pitchFamily="34" charset="0"/>
              </a:rPr>
              <a:t> (e.g., due to </a:t>
            </a:r>
            <a:r>
              <a:rPr lang="en-US" dirty="0">
                <a:solidFill>
                  <a:schemeClr val="dk1"/>
                </a:solidFill>
                <a:latin typeface="Calibri" panose="020F0502020204030204" pitchFamily="34" charset="0"/>
                <a:cs typeface="Calibri" panose="020F0502020204030204" pitchFamily="34" charset="0"/>
              </a:rPr>
              <a:t>non-inclusive political institutions) </a:t>
            </a:r>
            <a:r>
              <a:rPr lang="en-US" dirty="0">
                <a:solidFill>
                  <a:schemeClr val="dk1"/>
                </a:solidFill>
                <a:latin typeface="Calibri" panose="020F0502020204030204" pitchFamily="34" charset="0"/>
                <a:cs typeface="Calibri" panose="020F0502020204030204" pitchFamily="34" charset="0"/>
                <a:sym typeface="Wingdings" pitchFamily="2" charset="2"/>
              </a:rPr>
              <a:t> fundamental problem</a:t>
            </a:r>
            <a:endParaRPr lang="en-US"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endParaRPr lang="en-US" dirty="0">
              <a:solidFill>
                <a:schemeClr val="tx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lvl="2" indent="-342900">
              <a:buClr>
                <a:schemeClr val="dk1"/>
              </a:buClr>
              <a:buSzPts val="1800"/>
              <a:buChar char="●"/>
            </a:pPr>
            <a:endParaRPr sz="1600" dirty="0">
              <a:solidFill>
                <a:schemeClr val="dk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“Engaged Reformer”: Face Validation</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9925B353-7C93-5D83-D3F7-2724E5032EAB}"/>
              </a:ext>
            </a:extLst>
          </p:cNvPr>
          <p:cNvPicPr>
            <a:picLocks noChangeAspect="1"/>
          </p:cNvPicPr>
          <p:nvPr/>
        </p:nvPicPr>
        <p:blipFill rotWithShape="1">
          <a:blip r:embed="rId3"/>
          <a:srcRect b="18345"/>
          <a:stretch/>
        </p:blipFill>
        <p:spPr>
          <a:xfrm>
            <a:off x="245226" y="1048233"/>
            <a:ext cx="6333586" cy="3950289"/>
          </a:xfrm>
          <a:prstGeom prst="rect">
            <a:avLst/>
          </a:prstGeom>
        </p:spPr>
      </p:pic>
      <p:sp>
        <p:nvSpPr>
          <p:cNvPr id="3" name="TextBox 2">
            <a:extLst>
              <a:ext uri="{FF2B5EF4-FFF2-40B4-BE49-F238E27FC236}">
                <a16:creationId xmlns:a16="http://schemas.microsoft.com/office/drawing/2014/main" id="{828268E0-64EE-0311-4440-633D5596245B}"/>
              </a:ext>
            </a:extLst>
          </p:cNvPr>
          <p:cNvSpPr txBox="1"/>
          <p:nvPr/>
        </p:nvSpPr>
        <p:spPr>
          <a:xfrm>
            <a:off x="6717039" y="2997974"/>
            <a:ext cx="1920736" cy="1892826"/>
          </a:xfrm>
          <a:prstGeom prst="rect">
            <a:avLst/>
          </a:prstGeom>
          <a:noFill/>
        </p:spPr>
        <p:txBody>
          <a:bodyPr wrap="square" rtlCol="0">
            <a:spAutoFit/>
          </a:bodyPr>
          <a:lstStyle/>
          <a:p>
            <a:r>
              <a:rPr lang="en-US" sz="700" i="1" dirty="0">
                <a:solidFill>
                  <a:schemeClr val="tx1"/>
                </a:solidFill>
                <a:latin typeface="Calibri" panose="020F0502020204030204" pitchFamily="34" charset="0"/>
                <a:cs typeface="Calibri" panose="020F0502020204030204" pitchFamily="34" charset="0"/>
              </a:rPr>
              <a:t>*Dozens of stars in East/Southeast Asia</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*Other cases (to varied </a:t>
            </a:r>
            <a:r>
              <a:rPr lang="en-US" sz="700" i="1" dirty="0">
                <a:latin typeface="Calibri" panose="020F0502020204030204" pitchFamily="34" charset="0"/>
                <a:cs typeface="Calibri" panose="020F0502020204030204" pitchFamily="34" charset="0"/>
              </a:rPr>
              <a:t>degrees): </a:t>
            </a:r>
          </a:p>
          <a:p>
            <a:pPr>
              <a:spcBef>
                <a:spcPts val="600"/>
              </a:spcBef>
            </a:pPr>
            <a:r>
              <a:rPr lang="en-US" sz="700" i="1" dirty="0">
                <a:latin typeface="Calibri" panose="020F0502020204030204" pitchFamily="34" charset="0"/>
                <a:cs typeface="Calibri" panose="020F0502020204030204" pitchFamily="34" charset="0"/>
              </a:rPr>
              <a:t>… Pinochet’s Chile (1980/90s); Franco’s Spain (1959–1974); Junta’s Brazil (1968-1973); Salazar’s Portugal (1960s); PRI’s Mexico (1980/90s); Fujimori’s Peru (1993–1999); Trujillo’s Dominican Re- public (1950/60s); Colombia (1958-1974); Argentina (1966-83); dos Santos’ Angola (2002–2008); Ben Ali’s Tunisia (1990–2010); Kagame’s Rwanda (2000–2019); Botswana (1966–1980); Zenawi’s Ethiopia (2004–2012); Obiang’s Equatorial Guinea (1996–2008); Mubarak’s Egypt (1990s–2005); Mohammad’s Morocco (1999–2008) …</a:t>
            </a:r>
          </a:p>
          <a:p>
            <a:endParaRPr lang="en-US" sz="7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55678</TotalTime>
  <Words>1996</Words>
  <Application>Microsoft Macintosh PowerPoint</Application>
  <PresentationFormat>On-screen Show (16:9)</PresentationFormat>
  <Paragraphs>188</Paragraphs>
  <Slides>34</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102</cp:revision>
  <dcterms:modified xsi:type="dcterms:W3CDTF">2025-09-10T02:26:37Z</dcterms:modified>
</cp:coreProperties>
</file>